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9" r:id="rId8"/>
    <p:sldId id="271" r:id="rId9"/>
    <p:sldId id="272" r:id="rId10"/>
    <p:sldId id="270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>
        <p:scale>
          <a:sx n="75" d="100"/>
          <a:sy n="75" d="100"/>
        </p:scale>
        <p:origin x="-55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5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4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5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7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8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3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0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6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638A1A8-6B92-4E38-B177-2E7FCBF4C2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6EF3CED-C956-447A-B80F-B03351F64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7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784" y="4226703"/>
            <a:ext cx="2346435" cy="22194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549" y="1625596"/>
            <a:ext cx="10141340" cy="2489204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/>
              <a:t>Об'єктно-орієнтоване</a:t>
            </a:r>
            <a:r>
              <a:rPr lang="ru-RU" sz="6000" dirty="0"/>
              <a:t> </a:t>
            </a:r>
            <a:r>
              <a:rPr lang="ru-RU" sz="6000" dirty="0" err="1" smtClean="0"/>
              <a:t>програмування</a:t>
            </a:r>
            <a:r>
              <a:rPr lang="ru-RU" sz="6000" dirty="0"/>
              <a:t>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(</a:t>
            </a:r>
            <a:r>
              <a:rPr lang="en-US" sz="6000" dirty="0" smtClean="0"/>
              <a:t>Object-oriented programming</a:t>
            </a:r>
            <a:r>
              <a:rPr lang="uk-UA" sz="6000" dirty="0"/>
              <a:t>)</a:t>
            </a:r>
            <a:endParaRPr lang="en-US" sz="6000" dirty="0"/>
          </a:p>
        </p:txBody>
      </p:sp>
      <p:pic>
        <p:nvPicPr>
          <p:cNvPr id="1026" name="Picture 2" descr="Object-oriented programm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2" y="4451145"/>
            <a:ext cx="1995055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ject-oriented programm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470" y="4338925"/>
            <a:ext cx="2282161" cy="19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748" y="471932"/>
            <a:ext cx="5356352" cy="848868"/>
          </a:xfrm>
        </p:spPr>
        <p:txBody>
          <a:bodyPr>
            <a:normAutofit/>
          </a:bodyPr>
          <a:lstStyle/>
          <a:p>
            <a:r>
              <a:rPr lang="ru-RU" b="1" u="sng" dirty="0" err="1" smtClean="0"/>
              <a:t>Інкапсуляція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725" y="1412516"/>
            <a:ext cx="6145599" cy="50263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u="sng" dirty="0" err="1" smtClean="0"/>
              <a:t>Інкапсуляція</a:t>
            </a:r>
            <a:r>
              <a:rPr lang="ru-RU" sz="2200" dirty="0" smtClean="0"/>
              <a:t>: один </a:t>
            </a:r>
            <a:r>
              <a:rPr lang="ru-RU" sz="2200" dirty="0"/>
              <a:t>з </a:t>
            </a:r>
            <a:r>
              <a:rPr lang="ru-RU" sz="2200" dirty="0" err="1"/>
              <a:t>трьох</a:t>
            </a:r>
            <a:r>
              <a:rPr lang="ru-RU" sz="2200" dirty="0"/>
              <a:t> </a:t>
            </a:r>
            <a:r>
              <a:rPr lang="ru-RU" sz="2200" dirty="0" err="1"/>
              <a:t>основних</a:t>
            </a:r>
            <a:r>
              <a:rPr lang="ru-RU" sz="2200" dirty="0"/>
              <a:t> </a:t>
            </a:r>
            <a:r>
              <a:rPr lang="ru-RU" sz="2200" dirty="0" err="1"/>
              <a:t>механізмів</a:t>
            </a:r>
            <a:r>
              <a:rPr lang="ru-RU" sz="2200" dirty="0"/>
              <a:t> </a:t>
            </a:r>
            <a:r>
              <a:rPr lang="ru-RU" sz="2200" dirty="0" err="1"/>
              <a:t>об'єктно-орієнтованого</a:t>
            </a:r>
            <a:r>
              <a:rPr lang="ru-RU" sz="2200" dirty="0"/>
              <a:t> </a:t>
            </a:r>
            <a:r>
              <a:rPr lang="ru-RU" sz="2200" dirty="0" err="1"/>
              <a:t>програмування</a:t>
            </a:r>
            <a:r>
              <a:rPr lang="ru-RU" sz="2200" dirty="0"/>
              <a:t>.,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дозволяє</a:t>
            </a:r>
            <a:r>
              <a:rPr lang="ru-RU" sz="2200" dirty="0"/>
              <a:t> </a:t>
            </a:r>
            <a:r>
              <a:rPr lang="ru-RU" sz="2200" dirty="0" err="1"/>
              <a:t>об'єднувати</a:t>
            </a:r>
            <a:r>
              <a:rPr lang="ru-RU" sz="2200" dirty="0"/>
              <a:t> </a:t>
            </a:r>
            <a:r>
              <a:rPr lang="ru-RU" sz="2200" dirty="0" err="1"/>
              <a:t>дані</a:t>
            </a:r>
            <a:r>
              <a:rPr lang="ru-RU" sz="2200" dirty="0"/>
              <a:t> та </a:t>
            </a:r>
            <a:r>
              <a:rPr lang="ru-RU" sz="2200" dirty="0" err="1"/>
              <a:t>методи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</a:t>
            </a:r>
            <a:r>
              <a:rPr lang="ru-RU" sz="2200" dirty="0" err="1"/>
              <a:t>працюють</a:t>
            </a:r>
            <a:r>
              <a:rPr lang="ru-RU" sz="2200" dirty="0"/>
              <a:t> з </a:t>
            </a:r>
            <a:r>
              <a:rPr lang="ru-RU" sz="2200" dirty="0" err="1"/>
              <a:t>цими</a:t>
            </a:r>
            <a:r>
              <a:rPr lang="ru-RU" sz="2200" dirty="0"/>
              <a:t> </a:t>
            </a:r>
            <a:r>
              <a:rPr lang="ru-RU" sz="2200" dirty="0" err="1"/>
              <a:t>даними</a:t>
            </a:r>
            <a:r>
              <a:rPr lang="ru-RU" sz="2200" dirty="0"/>
              <a:t>, в одному </a:t>
            </a:r>
            <a:r>
              <a:rPr lang="ru-RU" sz="2200" dirty="0" err="1"/>
              <a:t>класі</a:t>
            </a:r>
            <a:r>
              <a:rPr lang="ru-RU" sz="2200" dirty="0"/>
              <a:t>, і </a:t>
            </a:r>
            <a:r>
              <a:rPr lang="ru-RU" sz="2200" dirty="0" err="1"/>
              <a:t>приховувати</a:t>
            </a:r>
            <a:r>
              <a:rPr lang="ru-RU" sz="2200" dirty="0"/>
              <a:t> </a:t>
            </a:r>
            <a:r>
              <a:rPr lang="ru-RU" sz="2200" dirty="0" err="1"/>
              <a:t>внутрішню</a:t>
            </a:r>
            <a:r>
              <a:rPr lang="ru-RU" sz="2200" dirty="0"/>
              <a:t> </a:t>
            </a:r>
            <a:r>
              <a:rPr lang="ru-RU" sz="2200" dirty="0" err="1"/>
              <a:t>реалізацію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користувача</a:t>
            </a:r>
            <a:r>
              <a:rPr lang="ru-RU" sz="2200" dirty="0"/>
              <a:t> </a:t>
            </a:r>
            <a:r>
              <a:rPr lang="ru-RU" sz="2200" dirty="0" err="1"/>
              <a:t>класу</a:t>
            </a:r>
            <a:r>
              <a:rPr lang="ru-RU" sz="2200" dirty="0"/>
              <a:t>. </a:t>
            </a:r>
            <a:r>
              <a:rPr lang="ru-RU" sz="2200" dirty="0" err="1" smtClean="0"/>
              <a:t>Іншими</a:t>
            </a:r>
            <a:r>
              <a:rPr lang="ru-RU" sz="2200" dirty="0" smtClean="0"/>
              <a:t> словами, доступ до </a:t>
            </a:r>
            <a:r>
              <a:rPr lang="ru-RU" sz="2200" dirty="0" err="1" smtClean="0"/>
              <a:t>даних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контролюється</a:t>
            </a:r>
            <a:r>
              <a:rPr lang="ru-RU" sz="2200" dirty="0" smtClean="0"/>
              <a:t> через </a:t>
            </a:r>
            <a:r>
              <a:rPr lang="ru-RU" sz="2200" dirty="0" err="1" smtClean="0"/>
              <a:t>методи</a:t>
            </a:r>
            <a:r>
              <a:rPr lang="ru-RU" sz="2200" dirty="0" smtClean="0"/>
              <a:t> </a:t>
            </a:r>
            <a:r>
              <a:rPr lang="ru-RU" sz="2200" dirty="0" err="1" smtClean="0"/>
              <a:t>класу</a:t>
            </a:r>
            <a:r>
              <a:rPr lang="ru-RU" sz="2200" dirty="0" smtClean="0"/>
              <a:t>. Доступ </a:t>
            </a:r>
            <a:r>
              <a:rPr lang="ru-RU" sz="2200" dirty="0"/>
              <a:t>до стану </a:t>
            </a:r>
            <a:r>
              <a:rPr lang="ru-RU" sz="2200" dirty="0" err="1"/>
              <a:t>об'єкта</a:t>
            </a:r>
            <a:r>
              <a:rPr lang="ru-RU" sz="2200" dirty="0"/>
              <a:t> </a:t>
            </a:r>
            <a:r>
              <a:rPr lang="ru-RU" sz="2200" dirty="0" err="1"/>
              <a:t>напряму</a:t>
            </a:r>
            <a:r>
              <a:rPr lang="ru-RU" sz="2200" dirty="0"/>
              <a:t> заборонено, </a:t>
            </a:r>
            <a:r>
              <a:rPr lang="ru-RU" sz="2200" dirty="0" smtClean="0"/>
              <a:t>і </a:t>
            </a:r>
            <a:r>
              <a:rPr lang="ru-RU" sz="2200" dirty="0" err="1" smtClean="0"/>
              <a:t>ззовні</a:t>
            </a:r>
            <a:r>
              <a:rPr lang="ru-RU" sz="2200" dirty="0" smtClean="0"/>
              <a:t> </a:t>
            </a:r>
            <a:r>
              <a:rPr lang="ru-RU" sz="2200" dirty="0"/>
              <a:t>з ним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взаємодіяти</a:t>
            </a:r>
            <a:r>
              <a:rPr lang="ru-RU" sz="2200" dirty="0"/>
              <a:t> </a:t>
            </a:r>
            <a:r>
              <a:rPr lang="ru-RU" sz="2200" dirty="0" err="1"/>
              <a:t>виключно</a:t>
            </a:r>
            <a:r>
              <a:rPr lang="ru-RU" sz="2200" dirty="0"/>
              <a:t> через заданий </a:t>
            </a:r>
            <a:r>
              <a:rPr lang="ru-RU" sz="2200" dirty="0" err="1"/>
              <a:t>інтерфейс</a:t>
            </a:r>
            <a:r>
              <a:rPr lang="ru-RU" sz="2200" dirty="0"/>
              <a:t> (</a:t>
            </a:r>
            <a:r>
              <a:rPr lang="ru-RU" sz="2200" dirty="0" err="1"/>
              <a:t>відкриті</a:t>
            </a:r>
            <a:r>
              <a:rPr lang="ru-RU" sz="2200" dirty="0"/>
              <a:t> поля та </a:t>
            </a:r>
            <a:r>
              <a:rPr lang="ru-RU" sz="2200" dirty="0" err="1"/>
              <a:t>методи</a:t>
            </a:r>
            <a:r>
              <a:rPr lang="ru-RU" sz="2200" dirty="0"/>
              <a:t>),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дозволяє</a:t>
            </a:r>
            <a:r>
              <a:rPr lang="ru-RU" sz="2200" dirty="0"/>
              <a:t> </a:t>
            </a:r>
            <a:r>
              <a:rPr lang="ru-RU" sz="2200" dirty="0" err="1"/>
              <a:t>знизити</a:t>
            </a:r>
            <a:r>
              <a:rPr lang="ru-RU" sz="2200" dirty="0"/>
              <a:t> </a:t>
            </a:r>
            <a:r>
              <a:rPr lang="ru-RU" sz="2200" dirty="0" err="1"/>
              <a:t>зв'язність</a:t>
            </a:r>
            <a:r>
              <a:rPr lang="ru-RU" sz="2200" dirty="0"/>
              <a:t>. Таким чином </a:t>
            </a:r>
            <a:r>
              <a:rPr lang="ru-RU" sz="2200" dirty="0" err="1"/>
              <a:t>контролюються</a:t>
            </a:r>
            <a:r>
              <a:rPr lang="ru-RU" sz="2200" dirty="0"/>
              <a:t> </a:t>
            </a:r>
            <a:r>
              <a:rPr lang="ru-RU" sz="2200" dirty="0" err="1"/>
              <a:t>звернення</a:t>
            </a:r>
            <a:r>
              <a:rPr lang="ru-RU" sz="2200" dirty="0"/>
              <a:t> до </a:t>
            </a:r>
            <a:r>
              <a:rPr lang="ru-RU" sz="2200" dirty="0" err="1"/>
              <a:t>полів</a:t>
            </a:r>
            <a:r>
              <a:rPr lang="ru-RU" sz="2200" dirty="0"/>
              <a:t> </a:t>
            </a:r>
            <a:r>
              <a:rPr lang="ru-RU" sz="2200" dirty="0" err="1"/>
              <a:t>класів</a:t>
            </a:r>
            <a:r>
              <a:rPr lang="ru-RU" sz="2200" dirty="0"/>
              <a:t> та </a:t>
            </a:r>
            <a:r>
              <a:rPr lang="ru-RU" sz="2200" dirty="0" err="1"/>
              <a:t>їхня</a:t>
            </a:r>
            <a:r>
              <a:rPr lang="ru-RU" sz="2200" dirty="0"/>
              <a:t> правильна </a:t>
            </a:r>
            <a:r>
              <a:rPr lang="ru-RU" sz="2200" dirty="0" err="1"/>
              <a:t>ініціалізація</a:t>
            </a:r>
            <a:r>
              <a:rPr lang="ru-RU" sz="2200" dirty="0"/>
              <a:t>, </a:t>
            </a:r>
            <a:r>
              <a:rPr lang="ru-RU" sz="2200" dirty="0" err="1"/>
              <a:t>усуваються</a:t>
            </a:r>
            <a:r>
              <a:rPr lang="ru-RU" sz="2200" dirty="0"/>
              <a:t> </a:t>
            </a:r>
            <a:r>
              <a:rPr lang="ru-RU" sz="2200" dirty="0" err="1"/>
              <a:t>можливі</a:t>
            </a:r>
            <a:r>
              <a:rPr lang="ru-RU" sz="2200" dirty="0"/>
              <a:t> </a:t>
            </a:r>
            <a:r>
              <a:rPr lang="ru-RU" sz="2200" dirty="0" err="1"/>
              <a:t>помилки</a:t>
            </a:r>
            <a:r>
              <a:rPr lang="ru-RU" sz="2200" dirty="0"/>
              <a:t> </a:t>
            </a:r>
            <a:r>
              <a:rPr lang="ru-RU" sz="2200" dirty="0" err="1"/>
              <a:t>пов'язані</a:t>
            </a:r>
            <a:r>
              <a:rPr lang="ru-RU" sz="2200" dirty="0"/>
              <a:t> з </a:t>
            </a:r>
            <a:r>
              <a:rPr lang="ru-RU" sz="2200" dirty="0" err="1"/>
              <a:t>неправильним</a:t>
            </a:r>
            <a:r>
              <a:rPr lang="ru-RU" sz="2200" dirty="0"/>
              <a:t> </a:t>
            </a:r>
            <a:r>
              <a:rPr lang="ru-RU" sz="2200" dirty="0" err="1"/>
              <a:t>викликом</a:t>
            </a:r>
            <a:r>
              <a:rPr lang="ru-RU" sz="2200" dirty="0"/>
              <a:t> методу. </a:t>
            </a:r>
            <a:endParaRPr lang="en-US" sz="2200" dirty="0"/>
          </a:p>
        </p:txBody>
      </p:sp>
      <p:pic>
        <p:nvPicPr>
          <p:cNvPr id="8194" name="Picture 2" descr="Инкапсуляция (программирование)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83" y="2149395"/>
            <a:ext cx="4813020" cy="281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9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248" y="272360"/>
            <a:ext cx="4594352" cy="1061140"/>
          </a:xfrm>
        </p:spPr>
        <p:txBody>
          <a:bodyPr/>
          <a:lstStyle/>
          <a:p>
            <a:r>
              <a:rPr lang="ru-RU" b="1" u="sng" dirty="0" err="1"/>
              <a:t>абстракція</a:t>
            </a:r>
            <a:endParaRPr lang="en-US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841" y="1306286"/>
            <a:ext cx="11249415" cy="527231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300" b="1" dirty="0" err="1"/>
              <a:t>Абстракція</a:t>
            </a:r>
            <a:r>
              <a:rPr lang="ru-RU" sz="1300" b="1" dirty="0"/>
              <a:t> -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концепція</a:t>
            </a:r>
            <a:r>
              <a:rPr lang="ru-RU" sz="1300" dirty="0"/>
              <a:t> в </a:t>
            </a:r>
            <a:r>
              <a:rPr lang="ru-RU" sz="1300" dirty="0" err="1"/>
              <a:t>об'єктно-орієнтованому</a:t>
            </a:r>
            <a:r>
              <a:rPr lang="ru-RU" sz="1300" dirty="0"/>
              <a:t> </a:t>
            </a:r>
            <a:r>
              <a:rPr lang="ru-RU" sz="1300" dirty="0" err="1"/>
              <a:t>програмуванні</a:t>
            </a:r>
            <a:r>
              <a:rPr lang="ru-RU" sz="1300" dirty="0"/>
              <a:t>, яка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виділити</a:t>
            </a:r>
            <a:r>
              <a:rPr lang="ru-RU" sz="1300" dirty="0"/>
              <a:t> </a:t>
            </a:r>
            <a:r>
              <a:rPr lang="ru-RU" sz="1300" dirty="0" err="1"/>
              <a:t>важливі</a:t>
            </a:r>
            <a:r>
              <a:rPr lang="ru-RU" sz="1300" dirty="0"/>
              <a:t> характеристики </a:t>
            </a:r>
            <a:r>
              <a:rPr lang="ru-RU" sz="1300" dirty="0" err="1"/>
              <a:t>об'єкта</a:t>
            </a:r>
            <a:r>
              <a:rPr lang="ru-RU" sz="1300" dirty="0"/>
              <a:t> </a:t>
            </a:r>
            <a:r>
              <a:rPr lang="ru-RU" sz="1300" dirty="0" err="1"/>
              <a:t>чи</a:t>
            </a:r>
            <a:r>
              <a:rPr lang="ru-RU" sz="1300" dirty="0"/>
              <a:t> </a:t>
            </a:r>
            <a:r>
              <a:rPr lang="ru-RU" sz="1300" dirty="0" err="1"/>
              <a:t>процесу</a:t>
            </a:r>
            <a:r>
              <a:rPr lang="ru-RU" sz="1300" dirty="0"/>
              <a:t> та </a:t>
            </a:r>
            <a:r>
              <a:rPr lang="ru-RU" sz="1300" dirty="0" err="1"/>
              <a:t>ігнорувати</a:t>
            </a:r>
            <a:r>
              <a:rPr lang="ru-RU" sz="1300" dirty="0"/>
              <a:t> </a:t>
            </a:r>
            <a:r>
              <a:rPr lang="ru-RU" sz="1300" dirty="0" err="1"/>
              <a:t>деталі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не </a:t>
            </a:r>
            <a:r>
              <a:rPr lang="ru-RU" sz="1300" dirty="0" err="1"/>
              <a:t>впливають</a:t>
            </a:r>
            <a:r>
              <a:rPr lang="ru-RU" sz="1300" dirty="0"/>
              <a:t> на </a:t>
            </a:r>
            <a:r>
              <a:rPr lang="ru-RU" sz="1300" dirty="0" err="1"/>
              <a:t>основний</a:t>
            </a:r>
            <a:r>
              <a:rPr lang="ru-RU" sz="1300" dirty="0"/>
              <a:t> </a:t>
            </a:r>
            <a:r>
              <a:rPr lang="ru-RU" sz="1300" dirty="0" err="1"/>
              <a:t>функціонал</a:t>
            </a:r>
            <a:r>
              <a:rPr lang="ru-RU" sz="13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dirty="0" err="1"/>
              <a:t>Основні</a:t>
            </a:r>
            <a:r>
              <a:rPr lang="ru-RU" sz="1300" dirty="0"/>
              <a:t> </a:t>
            </a:r>
            <a:r>
              <a:rPr lang="ru-RU" sz="1300" dirty="0" err="1"/>
              <a:t>аспекти</a:t>
            </a:r>
            <a:r>
              <a:rPr lang="ru-RU" sz="1300" dirty="0"/>
              <a:t> </a:t>
            </a:r>
            <a:r>
              <a:rPr lang="ru-RU" sz="1300" dirty="0" err="1"/>
              <a:t>абстракції</a:t>
            </a:r>
            <a:r>
              <a:rPr lang="ru-RU" sz="1300" dirty="0"/>
              <a:t>:</a:t>
            </a:r>
          </a:p>
          <a:p>
            <a:pPr>
              <a:lnSpc>
                <a:spcPct val="120000"/>
              </a:lnSpc>
            </a:pPr>
            <a:r>
              <a:rPr lang="ru-RU" sz="1300" b="1" dirty="0" err="1"/>
              <a:t>Сховання</a:t>
            </a:r>
            <a:r>
              <a:rPr lang="ru-RU" sz="1300" b="1" dirty="0"/>
              <a:t> деталей:</a:t>
            </a:r>
            <a:r>
              <a:rPr lang="ru-RU" sz="1300" dirty="0"/>
              <a:t> </a:t>
            </a:r>
            <a:r>
              <a:rPr lang="ru-RU" sz="1300" dirty="0" err="1"/>
              <a:t>Абстракція</a:t>
            </a:r>
            <a:r>
              <a:rPr lang="ru-RU" sz="1300" dirty="0"/>
              <a:t>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приховати</a:t>
            </a:r>
            <a:r>
              <a:rPr lang="ru-RU" sz="1300" dirty="0"/>
              <a:t> </a:t>
            </a:r>
            <a:r>
              <a:rPr lang="ru-RU" sz="1300" dirty="0" err="1"/>
              <a:t>непотрібні</a:t>
            </a:r>
            <a:r>
              <a:rPr lang="ru-RU" sz="1300" dirty="0"/>
              <a:t> </a:t>
            </a:r>
            <a:r>
              <a:rPr lang="ru-RU" sz="1300" dirty="0" err="1"/>
              <a:t>деталі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не є </a:t>
            </a:r>
            <a:r>
              <a:rPr lang="ru-RU" sz="1300" dirty="0" err="1"/>
              <a:t>важливими</a:t>
            </a:r>
            <a:r>
              <a:rPr lang="ru-RU" sz="1300" dirty="0"/>
              <a:t> для </a:t>
            </a:r>
            <a:r>
              <a:rPr lang="ru-RU" sz="1300" dirty="0" err="1"/>
              <a:t>зовнішнього</a:t>
            </a:r>
            <a:r>
              <a:rPr lang="ru-RU" sz="1300" dirty="0"/>
              <a:t> </a:t>
            </a:r>
            <a:r>
              <a:rPr lang="ru-RU" sz="1300" dirty="0" err="1"/>
              <a:t>спостереження</a:t>
            </a:r>
            <a:r>
              <a:rPr lang="ru-RU" sz="1300" dirty="0"/>
              <a:t> </a:t>
            </a:r>
            <a:r>
              <a:rPr lang="ru-RU" sz="1300" dirty="0" err="1"/>
              <a:t>чи</a:t>
            </a:r>
            <a:r>
              <a:rPr lang="ru-RU" sz="1300" dirty="0"/>
              <a:t> </a:t>
            </a:r>
            <a:r>
              <a:rPr lang="ru-RU" sz="1300" dirty="0" err="1"/>
              <a:t>використання</a:t>
            </a:r>
            <a:r>
              <a:rPr lang="ru-RU" sz="1300" dirty="0"/>
              <a:t> </a:t>
            </a:r>
            <a:r>
              <a:rPr lang="ru-RU" sz="1300" dirty="0" err="1"/>
              <a:t>об'єкта</a:t>
            </a:r>
            <a:r>
              <a:rPr lang="ru-RU" sz="1300" dirty="0"/>
              <a:t>.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спрощує</a:t>
            </a:r>
            <a:r>
              <a:rPr lang="ru-RU" sz="1300" dirty="0"/>
              <a:t> </a:t>
            </a:r>
            <a:r>
              <a:rPr lang="ru-RU" sz="1300" dirty="0" err="1"/>
              <a:t>використання</a:t>
            </a:r>
            <a:r>
              <a:rPr lang="ru-RU" sz="1300" dirty="0"/>
              <a:t> </a:t>
            </a:r>
            <a:r>
              <a:rPr lang="ru-RU" sz="1300" dirty="0" err="1"/>
              <a:t>об'єктів</a:t>
            </a:r>
            <a:r>
              <a:rPr lang="ru-RU" sz="1300" dirty="0"/>
              <a:t> та </a:t>
            </a:r>
            <a:r>
              <a:rPr lang="ru-RU" sz="1300" dirty="0" err="1"/>
              <a:t>робить</a:t>
            </a:r>
            <a:r>
              <a:rPr lang="ru-RU" sz="1300" dirty="0"/>
              <a:t> код </a:t>
            </a:r>
            <a:r>
              <a:rPr lang="ru-RU" sz="1300" dirty="0" err="1"/>
              <a:t>більш</a:t>
            </a:r>
            <a:r>
              <a:rPr lang="ru-RU" sz="1300" dirty="0"/>
              <a:t> </a:t>
            </a:r>
            <a:r>
              <a:rPr lang="ru-RU" sz="1300" dirty="0" err="1"/>
              <a:t>зрозумілим</a:t>
            </a:r>
            <a:r>
              <a:rPr lang="ru-RU" sz="1300" dirty="0"/>
              <a:t> для </a:t>
            </a:r>
            <a:r>
              <a:rPr lang="ru-RU" sz="1300" dirty="0" err="1"/>
              <a:t>користувача</a:t>
            </a:r>
            <a:r>
              <a:rPr lang="ru-RU" sz="13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300" b="1" dirty="0" err="1"/>
              <a:t>Створення</a:t>
            </a:r>
            <a:r>
              <a:rPr lang="ru-RU" sz="1300" b="1" dirty="0"/>
              <a:t> </a:t>
            </a:r>
            <a:r>
              <a:rPr lang="ru-RU" sz="1300" b="1" dirty="0" err="1"/>
              <a:t>моделі</a:t>
            </a:r>
            <a:r>
              <a:rPr lang="ru-RU" sz="1300" b="1" dirty="0"/>
              <a:t>:</a:t>
            </a:r>
            <a:r>
              <a:rPr lang="ru-RU" sz="1300" dirty="0"/>
              <a:t> </a:t>
            </a:r>
            <a:r>
              <a:rPr lang="ru-RU" sz="1300" dirty="0" err="1"/>
              <a:t>Абстракція</a:t>
            </a:r>
            <a:r>
              <a:rPr lang="ru-RU" sz="1300" dirty="0"/>
              <a:t>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створювати</a:t>
            </a:r>
            <a:r>
              <a:rPr lang="ru-RU" sz="1300" dirty="0"/>
              <a:t> </a:t>
            </a:r>
            <a:r>
              <a:rPr lang="ru-RU" sz="1300" dirty="0" err="1"/>
              <a:t>моделі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концентруються</a:t>
            </a:r>
            <a:r>
              <a:rPr lang="ru-RU" sz="1300" dirty="0"/>
              <a:t> на </a:t>
            </a:r>
            <a:r>
              <a:rPr lang="ru-RU" sz="1300" dirty="0" err="1"/>
              <a:t>ключових</a:t>
            </a:r>
            <a:r>
              <a:rPr lang="ru-RU" sz="1300" dirty="0"/>
              <a:t> аспектах </a:t>
            </a:r>
            <a:r>
              <a:rPr lang="ru-RU" sz="1300" dirty="0" err="1"/>
              <a:t>об'єктів</a:t>
            </a:r>
            <a:r>
              <a:rPr lang="ru-RU" sz="1300" dirty="0"/>
              <a:t> </a:t>
            </a:r>
            <a:r>
              <a:rPr lang="ru-RU" sz="1300" dirty="0" err="1"/>
              <a:t>чи</a:t>
            </a:r>
            <a:r>
              <a:rPr lang="ru-RU" sz="1300" dirty="0"/>
              <a:t> </a:t>
            </a:r>
            <a:r>
              <a:rPr lang="ru-RU" sz="1300" dirty="0" err="1"/>
              <a:t>процесів</a:t>
            </a:r>
            <a:r>
              <a:rPr lang="ru-RU" sz="1300" dirty="0"/>
              <a:t>, </a:t>
            </a:r>
            <a:r>
              <a:rPr lang="ru-RU" sz="1300" dirty="0" err="1"/>
              <a:t>знехтувавши</a:t>
            </a:r>
            <a:r>
              <a:rPr lang="ru-RU" sz="1300" dirty="0"/>
              <a:t> </a:t>
            </a:r>
            <a:r>
              <a:rPr lang="ru-RU" sz="1300" dirty="0" err="1"/>
              <a:t>менш</a:t>
            </a:r>
            <a:r>
              <a:rPr lang="ru-RU" sz="1300" dirty="0"/>
              <a:t> </a:t>
            </a:r>
            <a:r>
              <a:rPr lang="ru-RU" sz="1300" dirty="0" err="1"/>
              <a:t>важливими</a:t>
            </a:r>
            <a:r>
              <a:rPr lang="ru-RU" sz="1300" dirty="0"/>
              <a:t>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складними</a:t>
            </a:r>
            <a:r>
              <a:rPr lang="ru-RU" sz="1300" dirty="0"/>
              <a:t> деталями.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допомагає</a:t>
            </a:r>
            <a:r>
              <a:rPr lang="ru-RU" sz="1300" dirty="0"/>
              <a:t> </a:t>
            </a:r>
            <a:r>
              <a:rPr lang="ru-RU" sz="1300" dirty="0" err="1"/>
              <a:t>використовувати</a:t>
            </a:r>
            <a:r>
              <a:rPr lang="ru-RU" sz="1300" dirty="0"/>
              <a:t> </a:t>
            </a:r>
            <a:r>
              <a:rPr lang="ru-RU" sz="1300" dirty="0" err="1"/>
              <a:t>об'єкти</a:t>
            </a:r>
            <a:r>
              <a:rPr lang="ru-RU" sz="1300" dirty="0"/>
              <a:t> з </a:t>
            </a:r>
            <a:r>
              <a:rPr lang="ru-RU" sz="1300" dirty="0" err="1"/>
              <a:t>більш</a:t>
            </a:r>
            <a:r>
              <a:rPr lang="ru-RU" sz="1300" dirty="0"/>
              <a:t> </a:t>
            </a:r>
            <a:r>
              <a:rPr lang="ru-RU" sz="1300" dirty="0" err="1"/>
              <a:t>високим</a:t>
            </a:r>
            <a:r>
              <a:rPr lang="ru-RU" sz="1300" dirty="0"/>
              <a:t> </a:t>
            </a:r>
            <a:r>
              <a:rPr lang="ru-RU" sz="1300" dirty="0" err="1"/>
              <a:t>рівнем</a:t>
            </a:r>
            <a:r>
              <a:rPr lang="ru-RU" sz="1300" dirty="0"/>
              <a:t> </a:t>
            </a:r>
            <a:r>
              <a:rPr lang="ru-RU" sz="1300" dirty="0" err="1"/>
              <a:t>абстракції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спрощує</a:t>
            </a:r>
            <a:r>
              <a:rPr lang="ru-RU" sz="1300" dirty="0"/>
              <a:t> </a:t>
            </a:r>
            <a:r>
              <a:rPr lang="ru-RU" sz="1300" dirty="0" err="1"/>
              <a:t>їхнє</a:t>
            </a:r>
            <a:r>
              <a:rPr lang="ru-RU" sz="1300" dirty="0"/>
              <a:t> </a:t>
            </a:r>
            <a:r>
              <a:rPr lang="ru-RU" sz="1300" dirty="0" err="1"/>
              <a:t>використання</a:t>
            </a:r>
            <a:r>
              <a:rPr lang="ru-RU" sz="13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300" b="1" dirty="0" err="1"/>
              <a:t>Універсальність</a:t>
            </a:r>
            <a:r>
              <a:rPr lang="ru-RU" sz="1300" b="1" dirty="0"/>
              <a:t>:</a:t>
            </a:r>
            <a:r>
              <a:rPr lang="ru-RU" sz="1300" dirty="0"/>
              <a:t> </a:t>
            </a:r>
            <a:r>
              <a:rPr lang="ru-RU" sz="1300" dirty="0" err="1"/>
              <a:t>Абстракція</a:t>
            </a:r>
            <a:r>
              <a:rPr lang="ru-RU" sz="1300" dirty="0"/>
              <a:t>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створювати</a:t>
            </a:r>
            <a:r>
              <a:rPr lang="ru-RU" sz="1300" dirty="0"/>
              <a:t> </a:t>
            </a:r>
            <a:r>
              <a:rPr lang="ru-RU" sz="1300" dirty="0" err="1"/>
              <a:t>більш</a:t>
            </a:r>
            <a:r>
              <a:rPr lang="ru-RU" sz="1300" dirty="0"/>
              <a:t> </a:t>
            </a:r>
            <a:r>
              <a:rPr lang="ru-RU" sz="1300" dirty="0" err="1"/>
              <a:t>універсальний</a:t>
            </a:r>
            <a:r>
              <a:rPr lang="ru-RU" sz="1300" dirty="0"/>
              <a:t> та </a:t>
            </a:r>
            <a:r>
              <a:rPr lang="ru-RU" sz="1300" dirty="0" err="1"/>
              <a:t>переносний</a:t>
            </a:r>
            <a:r>
              <a:rPr lang="ru-RU" sz="1300" dirty="0"/>
              <a:t> код, </a:t>
            </a:r>
            <a:r>
              <a:rPr lang="ru-RU" sz="1300" dirty="0" err="1"/>
              <a:t>який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бути </a:t>
            </a:r>
            <a:r>
              <a:rPr lang="ru-RU" sz="1300" dirty="0" err="1"/>
              <a:t>використаний</a:t>
            </a:r>
            <a:r>
              <a:rPr lang="ru-RU" sz="1300" dirty="0"/>
              <a:t> для </a:t>
            </a:r>
            <a:r>
              <a:rPr lang="ru-RU" sz="1300" dirty="0" err="1"/>
              <a:t>різних</a:t>
            </a:r>
            <a:r>
              <a:rPr lang="ru-RU" sz="1300" dirty="0"/>
              <a:t> </a:t>
            </a:r>
            <a:r>
              <a:rPr lang="ru-RU" sz="1300" dirty="0" err="1"/>
              <a:t>сценаріїв</a:t>
            </a:r>
            <a:r>
              <a:rPr lang="ru-RU" sz="1300" dirty="0"/>
              <a:t> без </a:t>
            </a:r>
            <a:r>
              <a:rPr lang="ru-RU" sz="1300" dirty="0" err="1"/>
              <a:t>необхідності</a:t>
            </a:r>
            <a:r>
              <a:rPr lang="ru-RU" sz="1300" dirty="0"/>
              <a:t> </a:t>
            </a:r>
            <a:r>
              <a:rPr lang="ru-RU" sz="1300" dirty="0" err="1"/>
              <a:t>змінювати</a:t>
            </a:r>
            <a:r>
              <a:rPr lang="ru-RU" sz="1300" dirty="0"/>
              <a:t> </a:t>
            </a:r>
            <a:r>
              <a:rPr lang="ru-RU" sz="1300" dirty="0" err="1"/>
              <a:t>його</a:t>
            </a:r>
            <a:r>
              <a:rPr lang="ru-RU" sz="1300" dirty="0"/>
              <a:t> </a:t>
            </a:r>
            <a:r>
              <a:rPr lang="ru-RU" sz="1300" dirty="0" err="1"/>
              <a:t>деталі</a:t>
            </a:r>
            <a:r>
              <a:rPr lang="ru-RU" sz="13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300" b="1" dirty="0" err="1"/>
              <a:t>Спрощення</a:t>
            </a:r>
            <a:r>
              <a:rPr lang="ru-RU" sz="1300" b="1" dirty="0"/>
              <a:t> </a:t>
            </a:r>
            <a:r>
              <a:rPr lang="ru-RU" sz="1300" b="1" dirty="0" err="1"/>
              <a:t>розробки</a:t>
            </a:r>
            <a:r>
              <a:rPr lang="ru-RU" sz="1300" b="1" dirty="0"/>
              <a:t> та </a:t>
            </a:r>
            <a:r>
              <a:rPr lang="ru-RU" sz="1300" b="1" dirty="0" err="1"/>
              <a:t>розуміння</a:t>
            </a:r>
            <a:r>
              <a:rPr lang="ru-RU" sz="1300" b="1" dirty="0"/>
              <a:t>:</a:t>
            </a:r>
            <a:r>
              <a:rPr lang="ru-RU" sz="1300" dirty="0"/>
              <a:t> </a:t>
            </a:r>
            <a:r>
              <a:rPr lang="ru-RU" sz="1300" dirty="0" err="1"/>
              <a:t>Застосування</a:t>
            </a:r>
            <a:r>
              <a:rPr lang="ru-RU" sz="1300" dirty="0"/>
              <a:t> </a:t>
            </a:r>
            <a:r>
              <a:rPr lang="ru-RU" sz="1300" dirty="0" err="1"/>
              <a:t>абстракції</a:t>
            </a:r>
            <a:r>
              <a:rPr lang="ru-RU" sz="1300" dirty="0"/>
              <a:t> </a:t>
            </a:r>
            <a:r>
              <a:rPr lang="ru-RU" sz="1300" dirty="0" err="1"/>
              <a:t>допомагає</a:t>
            </a:r>
            <a:r>
              <a:rPr lang="ru-RU" sz="1300" dirty="0"/>
              <a:t> </a:t>
            </a:r>
            <a:r>
              <a:rPr lang="ru-RU" sz="1300" dirty="0" err="1"/>
              <a:t>спростити</a:t>
            </a:r>
            <a:r>
              <a:rPr lang="ru-RU" sz="1300" dirty="0"/>
              <a:t> </a:t>
            </a:r>
            <a:r>
              <a:rPr lang="ru-RU" sz="1300" dirty="0" err="1"/>
              <a:t>процес</a:t>
            </a:r>
            <a:r>
              <a:rPr lang="ru-RU" sz="1300" dirty="0"/>
              <a:t> </a:t>
            </a:r>
            <a:r>
              <a:rPr lang="ru-RU" sz="1300" dirty="0" err="1"/>
              <a:t>розробки</a:t>
            </a:r>
            <a:r>
              <a:rPr lang="ru-RU" sz="1300" dirty="0"/>
              <a:t> </a:t>
            </a:r>
            <a:r>
              <a:rPr lang="ru-RU" sz="1300" dirty="0" err="1"/>
              <a:t>програм</a:t>
            </a:r>
            <a:r>
              <a:rPr lang="ru-RU" sz="1300" dirty="0"/>
              <a:t> та </a:t>
            </a:r>
            <a:r>
              <a:rPr lang="ru-RU" sz="1300" dirty="0" err="1"/>
              <a:t>розуміння</a:t>
            </a:r>
            <a:r>
              <a:rPr lang="ru-RU" sz="1300" dirty="0"/>
              <a:t> </a:t>
            </a:r>
            <a:r>
              <a:rPr lang="ru-RU" sz="1300" dirty="0" err="1"/>
              <a:t>складних</a:t>
            </a:r>
            <a:r>
              <a:rPr lang="ru-RU" sz="1300" dirty="0"/>
              <a:t> систем, </a:t>
            </a:r>
            <a:r>
              <a:rPr lang="ru-RU" sz="1300" dirty="0" err="1"/>
              <a:t>оскільки</a:t>
            </a:r>
            <a:r>
              <a:rPr lang="ru-RU" sz="1300" dirty="0"/>
              <a:t> </a:t>
            </a:r>
            <a:r>
              <a:rPr lang="ru-RU" sz="1300" dirty="0" err="1"/>
              <a:t>користувачам</a:t>
            </a:r>
            <a:r>
              <a:rPr lang="ru-RU" sz="1300" dirty="0"/>
              <a:t> не </a:t>
            </a:r>
            <a:r>
              <a:rPr lang="ru-RU" sz="1300" dirty="0" err="1"/>
              <a:t>потрібно</a:t>
            </a:r>
            <a:r>
              <a:rPr lang="ru-RU" sz="1300" dirty="0"/>
              <a:t> детально </a:t>
            </a:r>
            <a:r>
              <a:rPr lang="ru-RU" sz="1300" dirty="0" err="1"/>
              <a:t>розуміти</a:t>
            </a:r>
            <a:r>
              <a:rPr lang="ru-RU" sz="1300" dirty="0"/>
              <a:t> </a:t>
            </a:r>
            <a:r>
              <a:rPr lang="ru-RU" sz="1300" dirty="0" err="1"/>
              <a:t>всі</a:t>
            </a:r>
            <a:r>
              <a:rPr lang="ru-RU" sz="1300" dirty="0"/>
              <a:t> </a:t>
            </a:r>
            <a:r>
              <a:rPr lang="ru-RU" sz="1300" dirty="0" err="1"/>
              <a:t>внутрішні</a:t>
            </a:r>
            <a:r>
              <a:rPr lang="ru-RU" sz="1300" dirty="0"/>
              <a:t> </a:t>
            </a:r>
            <a:r>
              <a:rPr lang="ru-RU" sz="1300" dirty="0" err="1"/>
              <a:t>механізми</a:t>
            </a:r>
            <a:r>
              <a:rPr lang="ru-RU" sz="1300" dirty="0"/>
              <a:t> для </a:t>
            </a:r>
            <a:r>
              <a:rPr lang="ru-RU" sz="1300" dirty="0" err="1"/>
              <a:t>використання</a:t>
            </a:r>
            <a:r>
              <a:rPr lang="ru-RU" sz="1300" dirty="0"/>
              <a:t> </a:t>
            </a:r>
            <a:r>
              <a:rPr lang="ru-RU" sz="1300" dirty="0" err="1"/>
              <a:t>функціональності</a:t>
            </a:r>
            <a:r>
              <a:rPr lang="ru-RU" sz="13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300" b="1" dirty="0" err="1"/>
              <a:t>Абстракція</a:t>
            </a:r>
            <a:r>
              <a:rPr lang="ru-RU" sz="1300" b="1" dirty="0"/>
              <a:t> у </a:t>
            </a:r>
            <a:r>
              <a:rPr lang="ru-RU" sz="1300" b="1" dirty="0" err="1"/>
              <a:t>високорівневих</a:t>
            </a:r>
            <a:r>
              <a:rPr lang="ru-RU" sz="1300" b="1" dirty="0"/>
              <a:t> </a:t>
            </a:r>
            <a:r>
              <a:rPr lang="ru-RU" sz="1300" b="1" dirty="0" err="1"/>
              <a:t>концепціях</a:t>
            </a:r>
            <a:r>
              <a:rPr lang="ru-RU" sz="1300" b="1" dirty="0"/>
              <a:t>:</a:t>
            </a:r>
            <a:r>
              <a:rPr lang="ru-RU" sz="1300" dirty="0"/>
              <a:t> </a:t>
            </a:r>
            <a:r>
              <a:rPr lang="ru-RU" sz="1300" dirty="0" err="1"/>
              <a:t>Абстракція</a:t>
            </a:r>
            <a:r>
              <a:rPr lang="ru-RU" sz="1300" dirty="0"/>
              <a:t> </a:t>
            </a:r>
            <a:r>
              <a:rPr lang="ru-RU" sz="1300" dirty="0" err="1"/>
              <a:t>також</a:t>
            </a:r>
            <a:r>
              <a:rPr lang="ru-RU" sz="1300" dirty="0"/>
              <a:t> </a:t>
            </a:r>
            <a:r>
              <a:rPr lang="ru-RU" sz="1300" dirty="0" err="1"/>
              <a:t>застосовується</a:t>
            </a:r>
            <a:r>
              <a:rPr lang="ru-RU" sz="1300" dirty="0"/>
              <a:t> у </a:t>
            </a:r>
            <a:r>
              <a:rPr lang="ru-RU" sz="1300" dirty="0" err="1"/>
              <a:t>високорівневих</a:t>
            </a:r>
            <a:r>
              <a:rPr lang="ru-RU" sz="1300" dirty="0"/>
              <a:t> </a:t>
            </a:r>
            <a:r>
              <a:rPr lang="ru-RU" sz="1300" dirty="0" err="1"/>
              <a:t>концепціях</a:t>
            </a:r>
            <a:r>
              <a:rPr lang="ru-RU" sz="1300" dirty="0"/>
              <a:t>, таких як </a:t>
            </a:r>
            <a:r>
              <a:rPr lang="ru-RU" sz="1300" dirty="0" err="1"/>
              <a:t>інтерфейси</a:t>
            </a:r>
            <a:r>
              <a:rPr lang="ru-RU" sz="1300" dirty="0"/>
              <a:t> та </a:t>
            </a:r>
            <a:r>
              <a:rPr lang="ru-RU" sz="1300" dirty="0" err="1"/>
              <a:t>абстрактні</a:t>
            </a:r>
            <a:r>
              <a:rPr lang="ru-RU" sz="1300" dirty="0"/>
              <a:t> </a:t>
            </a:r>
            <a:r>
              <a:rPr lang="ru-RU" sz="1300" dirty="0" err="1"/>
              <a:t>класи</a:t>
            </a:r>
            <a:r>
              <a:rPr lang="ru-RU" sz="1300" dirty="0"/>
              <a:t>. </a:t>
            </a:r>
            <a:r>
              <a:rPr lang="ru-RU" sz="1300" dirty="0" err="1"/>
              <a:t>Ці</a:t>
            </a:r>
            <a:r>
              <a:rPr lang="ru-RU" sz="1300" dirty="0"/>
              <a:t> </a:t>
            </a:r>
            <a:r>
              <a:rPr lang="ru-RU" sz="1300" dirty="0" err="1"/>
              <a:t>елементи</a:t>
            </a:r>
            <a:r>
              <a:rPr lang="ru-RU" sz="1300" dirty="0"/>
              <a:t> </a:t>
            </a:r>
            <a:r>
              <a:rPr lang="ru-RU" sz="1300" dirty="0" err="1"/>
              <a:t>дозволяють</a:t>
            </a:r>
            <a:r>
              <a:rPr lang="ru-RU" sz="1300" dirty="0"/>
              <a:t> </a:t>
            </a:r>
            <a:r>
              <a:rPr lang="ru-RU" sz="1300" dirty="0" err="1"/>
              <a:t>створювати</a:t>
            </a:r>
            <a:r>
              <a:rPr lang="ru-RU" sz="1300" dirty="0"/>
              <a:t> </a:t>
            </a:r>
            <a:r>
              <a:rPr lang="ru-RU" sz="1300" dirty="0" err="1"/>
              <a:t>загальні</a:t>
            </a:r>
            <a:r>
              <a:rPr lang="ru-RU" sz="1300" dirty="0"/>
              <a:t> </a:t>
            </a:r>
            <a:r>
              <a:rPr lang="ru-RU" sz="1300" dirty="0" err="1"/>
              <a:t>шаблони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потім</a:t>
            </a:r>
            <a:r>
              <a:rPr lang="ru-RU" sz="1300" dirty="0"/>
              <a:t> </a:t>
            </a:r>
            <a:r>
              <a:rPr lang="ru-RU" sz="1300" dirty="0" err="1"/>
              <a:t>можна</a:t>
            </a:r>
            <a:r>
              <a:rPr lang="ru-RU" sz="1300" dirty="0"/>
              <a:t> </a:t>
            </a:r>
            <a:r>
              <a:rPr lang="ru-RU" sz="1300" dirty="0" err="1"/>
              <a:t>реалізувати</a:t>
            </a:r>
            <a:r>
              <a:rPr lang="ru-RU" sz="1300" dirty="0"/>
              <a:t> в </a:t>
            </a:r>
            <a:r>
              <a:rPr lang="ru-RU" sz="1300" dirty="0" err="1"/>
              <a:t>конкретних</a:t>
            </a:r>
            <a:r>
              <a:rPr lang="ru-RU" sz="1300" dirty="0"/>
              <a:t> </a:t>
            </a:r>
            <a:r>
              <a:rPr lang="ru-RU" sz="1300" dirty="0" err="1"/>
              <a:t>класах</a:t>
            </a:r>
            <a:r>
              <a:rPr lang="ru-RU" sz="1300" dirty="0"/>
              <a:t>, </a:t>
            </a:r>
            <a:r>
              <a:rPr lang="ru-RU" sz="1300" dirty="0" err="1"/>
              <a:t>забезпечуючи</a:t>
            </a:r>
            <a:r>
              <a:rPr lang="ru-RU" sz="1300" dirty="0"/>
              <a:t> </a:t>
            </a:r>
            <a:r>
              <a:rPr lang="ru-RU" sz="1300" dirty="0" err="1"/>
              <a:t>гнучкість</a:t>
            </a:r>
            <a:r>
              <a:rPr lang="ru-RU" sz="1300" dirty="0"/>
              <a:t> та </a:t>
            </a:r>
            <a:r>
              <a:rPr lang="ru-RU" sz="1300" dirty="0" err="1"/>
              <a:t>універсальність</a:t>
            </a:r>
            <a:r>
              <a:rPr lang="ru-RU" sz="1300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dirty="0" err="1"/>
              <a:t>Абстракція</a:t>
            </a:r>
            <a:r>
              <a:rPr lang="ru-RU" sz="1300" dirty="0"/>
              <a:t> в ООП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створювати</a:t>
            </a:r>
            <a:r>
              <a:rPr lang="ru-RU" sz="1300" dirty="0"/>
              <a:t> </a:t>
            </a:r>
            <a:r>
              <a:rPr lang="ru-RU" sz="1300" dirty="0" err="1"/>
              <a:t>більш</a:t>
            </a:r>
            <a:r>
              <a:rPr lang="ru-RU" sz="1300" dirty="0"/>
              <a:t> </a:t>
            </a:r>
            <a:r>
              <a:rPr lang="ru-RU" sz="1300" dirty="0" err="1"/>
              <a:t>зрозумілі</a:t>
            </a:r>
            <a:r>
              <a:rPr lang="ru-RU" sz="1300" dirty="0"/>
              <a:t>, </a:t>
            </a:r>
            <a:r>
              <a:rPr lang="ru-RU" sz="1300" dirty="0" err="1"/>
              <a:t>гнучкі</a:t>
            </a:r>
            <a:r>
              <a:rPr lang="ru-RU" sz="1300" dirty="0"/>
              <a:t> та </a:t>
            </a:r>
            <a:r>
              <a:rPr lang="ru-RU" sz="1300" dirty="0" err="1"/>
              <a:t>ефективні</a:t>
            </a:r>
            <a:r>
              <a:rPr lang="ru-RU" sz="1300" dirty="0"/>
              <a:t> </a:t>
            </a:r>
            <a:r>
              <a:rPr lang="ru-RU" sz="1300" dirty="0" err="1"/>
              <a:t>програми</a:t>
            </a:r>
            <a:r>
              <a:rPr lang="ru-RU" sz="1300" dirty="0"/>
              <a:t>, </a:t>
            </a:r>
            <a:r>
              <a:rPr lang="ru-RU" sz="1300" dirty="0" err="1"/>
              <a:t>зосереджуючись</a:t>
            </a:r>
            <a:r>
              <a:rPr lang="ru-RU" sz="1300" dirty="0"/>
              <a:t> на </a:t>
            </a:r>
            <a:r>
              <a:rPr lang="ru-RU" sz="1300" dirty="0" err="1"/>
              <a:t>основних</a:t>
            </a:r>
            <a:r>
              <a:rPr lang="ru-RU" sz="1300" dirty="0"/>
              <a:t> аспектах </a:t>
            </a:r>
            <a:r>
              <a:rPr lang="ru-RU" sz="1300" dirty="0" err="1"/>
              <a:t>об'єктів</a:t>
            </a:r>
            <a:r>
              <a:rPr lang="ru-RU" sz="1300" dirty="0"/>
              <a:t> та </a:t>
            </a:r>
            <a:r>
              <a:rPr lang="ru-RU" sz="1300" dirty="0" err="1"/>
              <a:t>процесів</a:t>
            </a:r>
            <a:r>
              <a:rPr lang="ru-RU" sz="1300" dirty="0"/>
              <a:t>, </a:t>
            </a:r>
            <a:r>
              <a:rPr lang="ru-RU" sz="1300" dirty="0" err="1"/>
              <a:t>ігноруючи</a:t>
            </a:r>
            <a:r>
              <a:rPr lang="ru-RU" sz="1300" dirty="0"/>
              <a:t> </a:t>
            </a:r>
            <a:r>
              <a:rPr lang="ru-RU" sz="1300" dirty="0" err="1"/>
              <a:t>незначні</a:t>
            </a:r>
            <a:r>
              <a:rPr lang="ru-RU" sz="1300" dirty="0"/>
              <a:t> </a:t>
            </a:r>
            <a:r>
              <a:rPr lang="ru-RU" sz="1300" dirty="0" err="1"/>
              <a:t>деталі</a:t>
            </a:r>
            <a:r>
              <a:rPr lang="ru-RU" sz="1300" dirty="0" smtClean="0"/>
              <a:t>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9766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1848" y="2429810"/>
            <a:ext cx="10058400" cy="1609344"/>
          </a:xfrm>
        </p:spPr>
        <p:txBody>
          <a:bodyPr/>
          <a:lstStyle/>
          <a:p>
            <a:r>
              <a:rPr lang="uk-UA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82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948" y="163345"/>
            <a:ext cx="6448552" cy="1036597"/>
          </a:xfrm>
        </p:spPr>
        <p:txBody>
          <a:bodyPr/>
          <a:lstStyle/>
          <a:p>
            <a:r>
              <a:rPr lang="ru-RU" b="1" dirty="0" err="1"/>
              <a:t>Програмування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1821" y="1206731"/>
            <a:ext cx="6367549" cy="540996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300" dirty="0" err="1"/>
              <a:t>Програмування</a:t>
            </a:r>
            <a:r>
              <a:rPr lang="ru-RU" sz="2300" dirty="0"/>
              <a:t> — </a:t>
            </a:r>
            <a:r>
              <a:rPr lang="ru-RU" sz="2300" dirty="0" err="1"/>
              <a:t>процес</a:t>
            </a:r>
            <a:r>
              <a:rPr lang="ru-RU" sz="2300" dirty="0"/>
              <a:t> </a:t>
            </a:r>
            <a:r>
              <a:rPr lang="ru-RU" sz="2300" dirty="0" err="1"/>
              <a:t>проєктування</a:t>
            </a:r>
            <a:r>
              <a:rPr lang="ru-RU" sz="2300" dirty="0"/>
              <a:t>, </a:t>
            </a:r>
            <a:r>
              <a:rPr lang="ru-RU" sz="2300" dirty="0" err="1"/>
              <a:t>написання</a:t>
            </a:r>
            <a:r>
              <a:rPr lang="ru-RU" sz="2300" dirty="0"/>
              <a:t>, </a:t>
            </a:r>
            <a:r>
              <a:rPr lang="ru-RU" sz="2300" dirty="0" err="1"/>
              <a:t>тестування</a:t>
            </a:r>
            <a:r>
              <a:rPr lang="ru-RU" sz="2300" dirty="0"/>
              <a:t>, </a:t>
            </a:r>
            <a:r>
              <a:rPr lang="ru-RU" sz="2300" dirty="0" err="1"/>
              <a:t>зневадження</a:t>
            </a:r>
            <a:r>
              <a:rPr lang="ru-RU" sz="2300" dirty="0"/>
              <a:t> і </a:t>
            </a:r>
            <a:r>
              <a:rPr lang="ru-RU" sz="2300" dirty="0" err="1"/>
              <a:t>підтримки</a:t>
            </a:r>
            <a:r>
              <a:rPr lang="ru-RU" sz="2300" dirty="0"/>
              <a:t> </a:t>
            </a:r>
            <a:r>
              <a:rPr lang="ru-RU" sz="2300" dirty="0" err="1"/>
              <a:t>комп'ютерних</a:t>
            </a:r>
            <a:r>
              <a:rPr lang="ru-RU" sz="2300" dirty="0"/>
              <a:t> </a:t>
            </a:r>
            <a:r>
              <a:rPr lang="ru-RU" sz="2300" dirty="0" err="1"/>
              <a:t>програм</a:t>
            </a:r>
            <a:r>
              <a:rPr lang="ru-RU" sz="2300" dirty="0"/>
              <a:t>. </a:t>
            </a:r>
            <a:endParaRPr lang="ru-RU" sz="23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 smtClean="0"/>
              <a:t>У </a:t>
            </a:r>
            <a:r>
              <a:rPr lang="ru-RU" sz="2300" dirty="0" err="1" smtClean="0"/>
              <a:t>вужчому</a:t>
            </a:r>
            <a:r>
              <a:rPr lang="ru-RU" sz="2300" dirty="0" smtClean="0"/>
              <a:t> </a:t>
            </a:r>
            <a:r>
              <a:rPr lang="ru-RU" sz="2300" dirty="0" err="1" smtClean="0"/>
              <a:t>значенні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програмування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розглядається</a:t>
            </a:r>
            <a:r>
              <a:rPr lang="ru-RU" sz="2300" dirty="0" smtClean="0"/>
              <a:t> як </a:t>
            </a:r>
            <a:r>
              <a:rPr lang="ru-RU" sz="2300" dirty="0" err="1" smtClean="0"/>
              <a:t>кодування</a:t>
            </a:r>
            <a:r>
              <a:rPr lang="ru-RU" sz="2300" dirty="0" smtClean="0"/>
              <a:t> — </a:t>
            </a:r>
            <a:r>
              <a:rPr lang="ru-RU" sz="2300" dirty="0" err="1" smtClean="0"/>
              <a:t>реалізація</a:t>
            </a:r>
            <a:r>
              <a:rPr lang="ru-RU" sz="2300" dirty="0" smtClean="0"/>
              <a:t> у </a:t>
            </a:r>
            <a:r>
              <a:rPr lang="ru-RU" sz="2300" dirty="0" err="1" smtClean="0"/>
              <a:t>вигляді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програми</a:t>
            </a:r>
            <a:r>
              <a:rPr lang="ru-RU" sz="2300" dirty="0" smtClean="0"/>
              <a:t> одного </a:t>
            </a:r>
            <a:r>
              <a:rPr lang="ru-RU" sz="2300" dirty="0" err="1" smtClean="0"/>
              <a:t>чи</a:t>
            </a:r>
            <a:r>
              <a:rPr lang="ru-RU" sz="2300" dirty="0" smtClean="0"/>
              <a:t> </a:t>
            </a:r>
            <a:r>
              <a:rPr lang="ru-RU" sz="2300" dirty="0" err="1" smtClean="0"/>
              <a:t>кількох</a:t>
            </a:r>
            <a:r>
              <a:rPr lang="ru-RU" sz="2300" dirty="0" smtClean="0"/>
              <a:t> </a:t>
            </a:r>
            <a:r>
              <a:rPr lang="ru-RU" sz="2300" dirty="0" err="1" smtClean="0"/>
              <a:t>взаємопов'язаних</a:t>
            </a:r>
            <a:r>
              <a:rPr lang="ru-RU" sz="2300" dirty="0" smtClean="0"/>
              <a:t> </a:t>
            </a:r>
            <a:r>
              <a:rPr lang="ru-RU" sz="2300" dirty="0" err="1" smtClean="0"/>
              <a:t>алгоритмів</a:t>
            </a:r>
            <a:r>
              <a:rPr lang="ru-RU" sz="2300" dirty="0" smtClean="0"/>
              <a:t> (у </a:t>
            </a:r>
            <a:r>
              <a:rPr lang="ru-RU" sz="2300" dirty="0" err="1" smtClean="0"/>
              <a:t>сучасних</a:t>
            </a:r>
            <a:r>
              <a:rPr lang="ru-RU" sz="2300" dirty="0" smtClean="0"/>
              <a:t> </a:t>
            </a:r>
            <a:r>
              <a:rPr lang="ru-RU" sz="2300" dirty="0" err="1" smtClean="0"/>
              <a:t>умовах</a:t>
            </a:r>
            <a:r>
              <a:rPr lang="ru-RU" sz="2300" dirty="0" smtClean="0"/>
              <a:t> </a:t>
            </a:r>
            <a:r>
              <a:rPr lang="ru-RU" sz="2300" dirty="0" err="1" smtClean="0"/>
              <a:t>це</a:t>
            </a:r>
            <a:r>
              <a:rPr lang="ru-RU" sz="2300" dirty="0" smtClean="0"/>
              <a:t> </a:t>
            </a:r>
            <a:r>
              <a:rPr lang="ru-RU" sz="2300" dirty="0" err="1" smtClean="0"/>
              <a:t>здійснюється</a:t>
            </a:r>
            <a:r>
              <a:rPr lang="ru-RU" sz="2300" dirty="0" smtClean="0"/>
              <a:t> з </a:t>
            </a:r>
            <a:r>
              <a:rPr lang="ru-RU" sz="2300" dirty="0" err="1" smtClean="0"/>
              <a:t>застосуванням</a:t>
            </a:r>
            <a:r>
              <a:rPr lang="ru-RU" sz="2300" dirty="0" smtClean="0"/>
              <a:t> </a:t>
            </a:r>
            <a:r>
              <a:rPr lang="ru-RU" sz="2300" dirty="0" err="1" smtClean="0"/>
              <a:t>мов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програмування</a:t>
            </a:r>
            <a:r>
              <a:rPr lang="ru-RU" sz="2300" dirty="0" smtClean="0"/>
              <a:t>). У </a:t>
            </a:r>
            <a:r>
              <a:rPr lang="ru-RU" sz="2300" dirty="0" err="1" smtClean="0"/>
              <a:t>ширшому</a:t>
            </a:r>
            <a:r>
              <a:rPr lang="ru-RU" sz="2300" dirty="0" smtClean="0"/>
              <a:t> </a:t>
            </a:r>
            <a:r>
              <a:rPr lang="ru-RU" sz="2300" dirty="0" err="1" smtClean="0"/>
              <a:t>розумінні</a:t>
            </a:r>
            <a:r>
              <a:rPr lang="ru-RU" sz="2300" dirty="0" smtClean="0"/>
              <a:t> </a:t>
            </a:r>
            <a:r>
              <a:rPr lang="ru-RU" sz="2300" dirty="0" err="1" smtClean="0"/>
              <a:t>процес</a:t>
            </a:r>
            <a:r>
              <a:rPr lang="ru-RU" sz="2300" dirty="0" smtClean="0"/>
              <a:t> </a:t>
            </a:r>
            <a:r>
              <a:rPr lang="ru-RU" sz="2300" dirty="0" err="1" smtClean="0"/>
              <a:t>програмування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охоплює</a:t>
            </a:r>
            <a:r>
              <a:rPr lang="ru-RU" sz="2300" dirty="0" smtClean="0"/>
              <a:t> і </a:t>
            </a:r>
            <a:r>
              <a:rPr lang="ru-RU" sz="2300" dirty="0" err="1" smtClean="0"/>
              <a:t>створення</a:t>
            </a:r>
            <a:r>
              <a:rPr lang="ru-RU" sz="2300" dirty="0" smtClean="0"/>
              <a:t>, </a:t>
            </a:r>
            <a:r>
              <a:rPr lang="ru-RU" sz="2300" dirty="0" err="1" smtClean="0"/>
              <a:t>тобто</a:t>
            </a:r>
            <a:r>
              <a:rPr lang="ru-RU" sz="2300" dirty="0" smtClean="0"/>
              <a:t> </a:t>
            </a:r>
            <a:r>
              <a:rPr lang="ru-RU" sz="2300" dirty="0" err="1" smtClean="0"/>
              <a:t>розроблення</a:t>
            </a:r>
            <a:r>
              <a:rPr lang="ru-RU" sz="2300" dirty="0" smtClean="0"/>
              <a:t>, </a:t>
            </a:r>
            <a:r>
              <a:rPr lang="ru-RU" sz="2300" dirty="0" err="1" smtClean="0"/>
              <a:t>алгоритмів</a:t>
            </a:r>
            <a:r>
              <a:rPr lang="ru-RU" sz="2300" dirty="0" smtClean="0"/>
              <a:t>, і </a:t>
            </a:r>
            <a:r>
              <a:rPr lang="ru-RU" sz="2300" dirty="0" err="1" smtClean="0"/>
              <a:t>аналіз</a:t>
            </a:r>
            <a:r>
              <a:rPr lang="ru-RU" sz="2300" dirty="0" smtClean="0"/>
              <a:t> потреб </a:t>
            </a:r>
            <a:r>
              <a:rPr lang="ru-RU" sz="2300" dirty="0" err="1" smtClean="0"/>
              <a:t>майбутніх</a:t>
            </a:r>
            <a:r>
              <a:rPr lang="ru-RU" sz="2300" dirty="0" smtClean="0"/>
              <a:t> </a:t>
            </a:r>
            <a:r>
              <a:rPr lang="ru-RU" sz="2300" dirty="0" err="1" smtClean="0"/>
              <a:t>користувачів</a:t>
            </a:r>
            <a:r>
              <a:rPr lang="ru-RU" sz="2300" dirty="0" smtClean="0"/>
              <a:t> </a:t>
            </a:r>
            <a:r>
              <a:rPr lang="ru-RU" sz="2300" dirty="0" err="1" smtClean="0"/>
              <a:t>програмного</a:t>
            </a:r>
            <a:r>
              <a:rPr lang="ru-RU" sz="2300" dirty="0" smtClean="0"/>
              <a:t> </a:t>
            </a:r>
            <a:r>
              <a:rPr lang="ru-RU" sz="2300" dirty="0" err="1" smtClean="0"/>
              <a:t>забезпечення</a:t>
            </a:r>
            <a:r>
              <a:rPr lang="ru-RU" sz="2300" dirty="0" smtClean="0"/>
              <a:t>. Результатом </a:t>
            </a:r>
            <a:r>
              <a:rPr lang="ru-RU" sz="2300" dirty="0" err="1" smtClean="0"/>
              <a:t>програмування</a:t>
            </a:r>
            <a:r>
              <a:rPr lang="ru-RU" sz="2300" dirty="0" smtClean="0"/>
              <a:t> </a:t>
            </a:r>
            <a:r>
              <a:rPr lang="ru-RU" sz="2300" dirty="0" err="1" smtClean="0"/>
              <a:t>зазвичай</a:t>
            </a:r>
            <a:r>
              <a:rPr lang="ru-RU" sz="2300" dirty="0" smtClean="0"/>
              <a:t> є </a:t>
            </a:r>
            <a:r>
              <a:rPr lang="ru-RU" sz="2300" dirty="0" err="1" smtClean="0"/>
              <a:t>програма</a:t>
            </a:r>
            <a:r>
              <a:rPr lang="ru-RU" sz="2300" dirty="0" smtClean="0"/>
              <a:t> </a:t>
            </a:r>
            <a:r>
              <a:rPr lang="ru-RU" sz="2300" dirty="0" err="1" smtClean="0"/>
              <a:t>або</a:t>
            </a:r>
            <a:r>
              <a:rPr lang="ru-RU" sz="2300" dirty="0" smtClean="0"/>
              <a:t> </a:t>
            </a:r>
            <a:r>
              <a:rPr lang="ru-RU" sz="2300" dirty="0" err="1" smtClean="0"/>
              <a:t>програмний</a:t>
            </a:r>
            <a:r>
              <a:rPr lang="ru-RU" sz="2300" dirty="0" smtClean="0"/>
              <a:t> продукт.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 err="1" smtClean="0"/>
              <a:t>Технологія</a:t>
            </a:r>
            <a:r>
              <a:rPr lang="ru-RU" sz="2300" dirty="0" smtClean="0"/>
              <a:t> </a:t>
            </a:r>
            <a:r>
              <a:rPr lang="ru-RU" sz="2300" dirty="0" err="1"/>
              <a:t>програмування</a:t>
            </a:r>
            <a:r>
              <a:rPr lang="ru-RU" sz="2300" dirty="0"/>
              <a:t> </a:t>
            </a:r>
            <a:r>
              <a:rPr lang="ru-RU" sz="2300" dirty="0" err="1"/>
              <a:t>постійно</a:t>
            </a:r>
            <a:r>
              <a:rPr lang="ru-RU" sz="2300" dirty="0"/>
              <a:t> </a:t>
            </a:r>
            <a:r>
              <a:rPr lang="ru-RU" sz="2300" dirty="0" err="1"/>
              <a:t>розвивається</a:t>
            </a:r>
            <a:r>
              <a:rPr lang="ru-RU" sz="2300" dirty="0"/>
              <a:t>, </a:t>
            </a:r>
            <a:r>
              <a:rPr lang="ru-RU" sz="2300" dirty="0" err="1"/>
              <a:t>що</a:t>
            </a:r>
            <a:r>
              <a:rPr lang="ru-RU" sz="2300" dirty="0"/>
              <a:t> </a:t>
            </a:r>
            <a:r>
              <a:rPr lang="ru-RU" sz="2300" dirty="0" err="1"/>
              <a:t>призводить</a:t>
            </a:r>
            <a:r>
              <a:rPr lang="ru-RU" sz="2300" dirty="0"/>
              <a:t> до </a:t>
            </a:r>
            <a:r>
              <a:rPr lang="ru-RU" sz="2300" dirty="0" err="1"/>
              <a:t>появи</a:t>
            </a:r>
            <a:r>
              <a:rPr lang="ru-RU" sz="2300" dirty="0"/>
              <a:t> </a:t>
            </a:r>
            <a:r>
              <a:rPr lang="ru-RU" sz="2300" dirty="0" err="1"/>
              <a:t>нових</a:t>
            </a:r>
            <a:r>
              <a:rPr lang="ru-RU" sz="2300" dirty="0"/>
              <a:t> </a:t>
            </a:r>
            <a:r>
              <a:rPr lang="ru-RU" sz="2300" dirty="0" err="1"/>
              <a:t>мов</a:t>
            </a:r>
            <a:r>
              <a:rPr lang="ru-RU" sz="2300" dirty="0"/>
              <a:t> </a:t>
            </a:r>
            <a:r>
              <a:rPr lang="ru-RU" sz="2300" dirty="0" err="1"/>
              <a:t>програмування</a:t>
            </a:r>
            <a:r>
              <a:rPr lang="ru-RU" sz="2300" dirty="0"/>
              <a:t>, </a:t>
            </a:r>
            <a:r>
              <a:rPr lang="ru-RU" sz="2300" dirty="0" err="1"/>
              <a:t>інструментів</a:t>
            </a:r>
            <a:r>
              <a:rPr lang="ru-RU" sz="2300" dirty="0"/>
              <a:t> </a:t>
            </a:r>
            <a:r>
              <a:rPr lang="ru-RU" sz="2300" dirty="0" err="1"/>
              <a:t>розроблення</a:t>
            </a:r>
            <a:r>
              <a:rPr lang="ru-RU" sz="2300" dirty="0"/>
              <a:t> і сфер </a:t>
            </a:r>
            <a:r>
              <a:rPr lang="ru-RU" sz="2300" dirty="0" err="1"/>
              <a:t>застосування</a:t>
            </a:r>
            <a:r>
              <a:rPr lang="ru-RU" sz="2300" dirty="0"/>
              <a:t>. </a:t>
            </a:r>
            <a:r>
              <a:rPr lang="ru-RU" sz="2300" dirty="0" err="1"/>
              <a:t>Також</a:t>
            </a:r>
            <a:r>
              <a:rPr lang="ru-RU" sz="2300" dirty="0"/>
              <a:t> </a:t>
            </a:r>
            <a:r>
              <a:rPr lang="ru-RU" sz="2300" dirty="0" err="1"/>
              <a:t>підвищується</a:t>
            </a:r>
            <a:r>
              <a:rPr lang="ru-RU" sz="2300" dirty="0"/>
              <a:t> </a:t>
            </a:r>
            <a:r>
              <a:rPr lang="ru-RU" sz="2300" dirty="0" err="1"/>
              <a:t>потужність</a:t>
            </a:r>
            <a:r>
              <a:rPr lang="ru-RU" sz="2300" dirty="0"/>
              <a:t> </a:t>
            </a:r>
            <a:r>
              <a:rPr lang="ru-RU" sz="2300" dirty="0" err="1"/>
              <a:t>готових</a:t>
            </a:r>
            <a:r>
              <a:rPr lang="ru-RU" sz="2300" dirty="0"/>
              <a:t> </a:t>
            </a:r>
            <a:r>
              <a:rPr lang="ru-RU" sz="2300" dirty="0" err="1"/>
              <a:t>компонентів</a:t>
            </a:r>
            <a:r>
              <a:rPr lang="ru-RU" sz="2300" dirty="0"/>
              <a:t>, </a:t>
            </a:r>
            <a:r>
              <a:rPr lang="ru-RU" sz="2300" dirty="0" err="1"/>
              <a:t>доступних</a:t>
            </a:r>
            <a:r>
              <a:rPr lang="ru-RU" sz="2300" dirty="0"/>
              <a:t> для </a:t>
            </a:r>
            <a:r>
              <a:rPr lang="ru-RU" sz="2300" dirty="0" err="1"/>
              <a:t>використання</a:t>
            </a:r>
            <a:r>
              <a:rPr lang="ru-RU" sz="2300" dirty="0"/>
              <a:t> </a:t>
            </a:r>
            <a:r>
              <a:rPr lang="ru-RU" sz="2300" dirty="0" err="1"/>
              <a:t>програмістами</a:t>
            </a:r>
            <a:r>
              <a:rPr lang="ru-RU" sz="2300" dirty="0"/>
              <a:t>. Тому </a:t>
            </a:r>
            <a:r>
              <a:rPr lang="ru-RU" sz="2300" dirty="0" err="1"/>
              <a:t>важливою</a:t>
            </a:r>
            <a:r>
              <a:rPr lang="ru-RU" sz="2300" dirty="0"/>
              <a:t> </a:t>
            </a:r>
            <a:r>
              <a:rPr lang="ru-RU" sz="2300" dirty="0" err="1"/>
              <a:t>ознакою</a:t>
            </a:r>
            <a:r>
              <a:rPr lang="ru-RU" sz="2300" dirty="0"/>
              <a:t> </a:t>
            </a:r>
            <a:r>
              <a:rPr lang="ru-RU" sz="2300" dirty="0" err="1"/>
              <a:t>програмування</a:t>
            </a:r>
            <a:r>
              <a:rPr lang="ru-RU" sz="2300" dirty="0"/>
              <a:t> є </a:t>
            </a:r>
            <a:r>
              <a:rPr lang="ru-RU" sz="2300" dirty="0" err="1"/>
              <a:t>регулярне</a:t>
            </a:r>
            <a:r>
              <a:rPr lang="ru-RU" sz="2300" dirty="0"/>
              <a:t> </a:t>
            </a:r>
            <a:r>
              <a:rPr lang="ru-RU" sz="2300" dirty="0" err="1"/>
              <a:t>опанування</a:t>
            </a:r>
            <a:r>
              <a:rPr lang="ru-RU" sz="2300" dirty="0"/>
              <a:t> </a:t>
            </a:r>
            <a:r>
              <a:rPr lang="ru-RU" sz="2300" dirty="0" err="1"/>
              <a:t>нових</a:t>
            </a:r>
            <a:r>
              <a:rPr lang="ru-RU" sz="2300" dirty="0"/>
              <a:t> </a:t>
            </a:r>
            <a:r>
              <a:rPr lang="ru-RU" sz="2300" dirty="0" err="1"/>
              <a:t>технологій</a:t>
            </a:r>
            <a:r>
              <a:rPr lang="ru-RU" sz="23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300" dirty="0"/>
              <a:t>У широкому </a:t>
            </a:r>
            <a:r>
              <a:rPr lang="ru-RU" sz="2300" dirty="0" err="1"/>
              <a:t>значенні</a:t>
            </a:r>
            <a:r>
              <a:rPr lang="ru-RU" sz="2300" dirty="0"/>
              <a:t> </a:t>
            </a:r>
            <a:r>
              <a:rPr lang="ru-RU" sz="2300" dirty="0" err="1"/>
              <a:t>програмування</a:t>
            </a:r>
            <a:r>
              <a:rPr lang="ru-RU" sz="2300" dirty="0"/>
              <a:t> </a:t>
            </a:r>
            <a:r>
              <a:rPr lang="ru-RU" sz="2300" dirty="0" err="1"/>
              <a:t>означає</a:t>
            </a:r>
            <a:r>
              <a:rPr lang="ru-RU" sz="2300" dirty="0"/>
              <a:t> </a:t>
            </a:r>
            <a:r>
              <a:rPr lang="ru-RU" sz="2300" dirty="0" err="1"/>
              <a:t>також</a:t>
            </a:r>
            <a:r>
              <a:rPr lang="ru-RU" sz="2300" dirty="0"/>
              <a:t> </a:t>
            </a:r>
            <a:r>
              <a:rPr lang="ru-RU" sz="2300" dirty="0" err="1"/>
              <a:t>створення</a:t>
            </a:r>
            <a:r>
              <a:rPr lang="ru-RU" sz="2300" dirty="0"/>
              <a:t> </a:t>
            </a:r>
            <a:r>
              <a:rPr lang="ru-RU" sz="2300" dirty="0" err="1"/>
              <a:t>програми</a:t>
            </a:r>
            <a:r>
              <a:rPr lang="ru-RU" sz="2300" dirty="0"/>
              <a:t> </a:t>
            </a:r>
            <a:r>
              <a:rPr lang="ru-RU" sz="2300" dirty="0" err="1"/>
              <a:t>дій</a:t>
            </a:r>
            <a:r>
              <a:rPr lang="ru-RU" sz="2300" dirty="0"/>
              <a:t> </a:t>
            </a:r>
            <a:r>
              <a:rPr lang="ru-RU" sz="2300" dirty="0" err="1"/>
              <a:t>або</a:t>
            </a:r>
            <a:r>
              <a:rPr lang="ru-RU" sz="2300" dirty="0"/>
              <a:t> </a:t>
            </a:r>
            <a:r>
              <a:rPr lang="ru-RU" sz="2300" dirty="0" err="1"/>
              <a:t>алгоритмів</a:t>
            </a:r>
            <a:r>
              <a:rPr lang="ru-RU" sz="2300" dirty="0"/>
              <a:t> та </a:t>
            </a:r>
            <a:r>
              <a:rPr lang="ru-RU" sz="2300" dirty="0" err="1"/>
              <a:t>навчання</a:t>
            </a:r>
            <a:r>
              <a:rPr lang="ru-RU" sz="2300" dirty="0"/>
              <a:t> людей </a:t>
            </a:r>
            <a:r>
              <a:rPr lang="ru-RU" sz="2300" dirty="0" err="1"/>
              <a:t>або</a:t>
            </a:r>
            <a:r>
              <a:rPr lang="ru-RU" sz="2300" dirty="0"/>
              <a:t> </a:t>
            </a:r>
            <a:r>
              <a:rPr lang="ru-RU" sz="2300" dirty="0" err="1"/>
              <a:t>пристроїв</a:t>
            </a:r>
            <a:r>
              <a:rPr lang="ru-RU" sz="2300" dirty="0"/>
              <a:t> </a:t>
            </a:r>
            <a:r>
              <a:rPr lang="ru-RU" sz="2300" dirty="0" err="1"/>
              <a:t>діяти</a:t>
            </a:r>
            <a:r>
              <a:rPr lang="ru-RU" sz="2300" dirty="0"/>
              <a:t> за алгоритмами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2050" name="Picture 2" descr="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04" y="681644"/>
            <a:ext cx="4305991" cy="51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548" y="586232"/>
            <a:ext cx="10058400" cy="79806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Мова</a:t>
            </a:r>
            <a:r>
              <a:rPr lang="ru-RU" b="1" dirty="0" smtClean="0"/>
              <a:t> </a:t>
            </a:r>
            <a:r>
              <a:rPr lang="ru-RU" b="1" dirty="0" err="1" smtClean="0"/>
              <a:t>програмування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1473200"/>
            <a:ext cx="6355542" cy="50673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 err="1"/>
              <a:t>Мо́ва</a:t>
            </a:r>
            <a:r>
              <a:rPr lang="ru-RU" dirty="0"/>
              <a:t> </a:t>
            </a:r>
            <a:r>
              <a:rPr lang="ru-RU" dirty="0" err="1"/>
              <a:t>програмува́ння</a:t>
            </a:r>
            <a:r>
              <a:rPr lang="ru-RU" dirty="0"/>
              <a:t> (англ.</a:t>
            </a:r>
            <a:r>
              <a:rPr lang="ru-RU" b="1" dirty="0"/>
              <a:t> </a:t>
            </a:r>
            <a:r>
              <a:rPr lang="en-US" b="1" dirty="0"/>
              <a:t>Programming language</a:t>
            </a:r>
            <a:r>
              <a:rPr lang="en-US" dirty="0"/>
              <a:t>) —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/>
              <a:t>штучна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, створена для </a:t>
            </a:r>
            <a:r>
              <a:rPr lang="ru-RU" dirty="0" err="1"/>
              <a:t>передачі</a:t>
            </a:r>
            <a:r>
              <a:rPr lang="ru-RU" dirty="0"/>
              <a:t> команд машинам, </a:t>
            </a:r>
            <a:r>
              <a:rPr lang="ru-RU" dirty="0" err="1"/>
              <a:t>зокрема</a:t>
            </a:r>
            <a:r>
              <a:rPr lang="ru-RU" dirty="0"/>
              <a:t> </a:t>
            </a:r>
            <a:r>
              <a:rPr lang="ru-RU" dirty="0" err="1"/>
              <a:t>комп'ютерам</a:t>
            </a:r>
            <a:r>
              <a:rPr lang="ru-RU" dirty="0"/>
              <a:t>.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 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контролюють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 машин, та для </a:t>
            </a:r>
            <a:r>
              <a:rPr lang="ru-RU" dirty="0" err="1"/>
              <a:t>запису</a:t>
            </a:r>
            <a:r>
              <a:rPr lang="ru-RU" dirty="0"/>
              <a:t> </a:t>
            </a:r>
            <a:r>
              <a:rPr lang="ru-RU" dirty="0" err="1"/>
              <a:t>алгоритмів</a:t>
            </a:r>
            <a:r>
              <a:rPr lang="ru-RU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err="1"/>
              <a:t>Суворіше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: 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позначень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опису</a:t>
            </a:r>
            <a:r>
              <a:rPr lang="ru-RU" dirty="0"/>
              <a:t> </a:t>
            </a:r>
            <a:r>
              <a:rPr lang="ru-RU" dirty="0" err="1"/>
              <a:t>алгоритмів</a:t>
            </a:r>
            <a:r>
              <a:rPr lang="ru-RU" dirty="0"/>
              <a:t> і структур </a:t>
            </a:r>
            <a:r>
              <a:rPr lang="ru-RU" dirty="0" err="1" smtClean="0"/>
              <a:t>даних</a:t>
            </a:r>
            <a:r>
              <a:rPr lang="ru-RU" dirty="0" smtClean="0"/>
              <a:t>,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штучна</a:t>
            </a:r>
            <a:r>
              <a:rPr lang="ru-RU" dirty="0"/>
              <a:t> формальна система,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 smtClean="0"/>
              <a:t>виражати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r>
              <a:rPr lang="ru-RU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/>
              <a:t> </a:t>
            </a:r>
            <a:r>
              <a:rPr lang="ru-RU" dirty="0" err="1"/>
              <a:t>програмування</a:t>
            </a:r>
            <a:r>
              <a:rPr lang="ru-RU" dirty="0"/>
              <a:t> 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 </a:t>
            </a:r>
            <a:r>
              <a:rPr lang="ru-RU" dirty="0" err="1"/>
              <a:t>лексичних</a:t>
            </a:r>
            <a:r>
              <a:rPr lang="ru-RU" dirty="0"/>
              <a:t>, </a:t>
            </a:r>
            <a:r>
              <a:rPr lang="ru-RU" dirty="0" err="1"/>
              <a:t>синтаксичних</a:t>
            </a:r>
            <a:r>
              <a:rPr lang="ru-RU" dirty="0"/>
              <a:t> і </a:t>
            </a:r>
            <a:r>
              <a:rPr lang="ru-RU" dirty="0" err="1"/>
              <a:t>семантичних</a:t>
            </a:r>
            <a:r>
              <a:rPr lang="ru-RU" dirty="0"/>
              <a:t> правил,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задають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виконавець</a:t>
            </a:r>
            <a:r>
              <a:rPr lang="ru-RU" dirty="0"/>
              <a:t> (</a:t>
            </a:r>
            <a:r>
              <a:rPr lang="ru-RU" dirty="0" err="1"/>
              <a:t>комп'ютер</a:t>
            </a:r>
            <a:r>
              <a:rPr lang="ru-RU" dirty="0"/>
              <a:t>)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3074" name="Picture 2" descr="Огляд мов програмування високого рів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520" y="2369127"/>
            <a:ext cx="4491239" cy="31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590" y="484632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Парадигми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b="1" dirty="0"/>
              <a:t/>
            </a:r>
            <a:br>
              <a:rPr lang="ru-RU" b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149" y="1552858"/>
            <a:ext cx="6694240" cy="539658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/>
              <a:t>Парадигми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шаблони</a:t>
            </a:r>
            <a:r>
              <a:rPr lang="ru-RU" dirty="0"/>
              <a:t>,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стиль </a:t>
            </a:r>
            <a:r>
              <a:rPr lang="ru-RU" dirty="0" err="1"/>
              <a:t>написання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коду. Вони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фундаментальні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у </a:t>
            </a:r>
            <a:r>
              <a:rPr lang="ru-RU" dirty="0" err="1"/>
              <a:t>програмуванні</a:t>
            </a:r>
            <a:r>
              <a:rPr lang="ru-RU" dirty="0"/>
              <a:t>. Ось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парадигм </a:t>
            </a:r>
            <a:r>
              <a:rPr lang="ru-RU" dirty="0" err="1"/>
              <a:t>програмування</a:t>
            </a:r>
            <a:r>
              <a:rPr lang="ru-RU" dirty="0"/>
              <a:t>:</a:t>
            </a:r>
          </a:p>
          <a:p>
            <a:pPr algn="just"/>
            <a:r>
              <a:rPr lang="ru-RU" b="1" dirty="0" err="1"/>
              <a:t>Імперативне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найпоширеніших</a:t>
            </a:r>
            <a:r>
              <a:rPr lang="ru-RU" dirty="0"/>
              <a:t> парадигм, де </a:t>
            </a:r>
            <a:r>
              <a:rPr lang="ru-RU" dirty="0" err="1"/>
              <a:t>програміст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команд,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, </a:t>
            </a:r>
            <a:r>
              <a:rPr lang="ru-RU" dirty="0" err="1"/>
              <a:t>циклів</a:t>
            </a:r>
            <a:r>
              <a:rPr lang="ru-RU" dirty="0"/>
              <a:t>, </a:t>
            </a:r>
            <a:r>
              <a:rPr lang="ru-RU" dirty="0" err="1"/>
              <a:t>умовних</a:t>
            </a:r>
            <a:r>
              <a:rPr lang="ru-RU" dirty="0"/>
              <a:t> </a:t>
            </a:r>
            <a:r>
              <a:rPr lang="ru-RU" dirty="0" err="1"/>
              <a:t>операторів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en-US" dirty="0"/>
              <a:t>C, Fortran </a:t>
            </a:r>
            <a:r>
              <a:rPr lang="ru-RU" dirty="0"/>
              <a:t>та </a:t>
            </a:r>
            <a:r>
              <a:rPr lang="en-US" dirty="0"/>
              <a:t>BASIC,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парадигмі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Декларативне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b="1" dirty="0"/>
              <a:t>: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імперативного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, де </a:t>
            </a:r>
            <a:r>
              <a:rPr lang="ru-RU" dirty="0" err="1"/>
              <a:t>описується</a:t>
            </a:r>
            <a:r>
              <a:rPr lang="ru-RU" dirty="0"/>
              <a:t>, як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результату, </a:t>
            </a:r>
            <a:r>
              <a:rPr lang="ru-RU" dirty="0" err="1"/>
              <a:t>декларативне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бажаний</a:t>
            </a:r>
            <a:r>
              <a:rPr lang="ru-RU" dirty="0"/>
              <a:t> результат без прямого </a:t>
            </a:r>
            <a:r>
              <a:rPr lang="ru-RU" dirty="0" err="1"/>
              <a:t>вказівника</a:t>
            </a:r>
            <a:r>
              <a:rPr lang="ru-RU" dirty="0"/>
              <a:t> до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en-US" dirty="0"/>
              <a:t>SQL - </a:t>
            </a:r>
            <a:r>
              <a:rPr lang="ru-RU" dirty="0" err="1"/>
              <a:t>це</a:t>
            </a:r>
            <a:r>
              <a:rPr lang="ru-RU" dirty="0"/>
              <a:t> приклад </a:t>
            </a:r>
            <a:r>
              <a:rPr lang="ru-RU" dirty="0" err="1"/>
              <a:t>декларативної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де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описуєте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, а не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Об'єктно-орієнтоване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b="1" dirty="0"/>
              <a:t> (ООП):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парадигма </a:t>
            </a:r>
            <a:r>
              <a:rPr lang="ru-RU" dirty="0" err="1"/>
              <a:t>програмування</a:t>
            </a:r>
            <a:r>
              <a:rPr lang="ru-RU" dirty="0"/>
              <a:t>, яка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концепції</a:t>
            </a:r>
            <a:r>
              <a:rPr lang="ru-RU" dirty="0"/>
              <a:t> "</a:t>
            </a:r>
            <a:r>
              <a:rPr lang="ru-RU" dirty="0" err="1"/>
              <a:t>об'єктів</a:t>
            </a:r>
            <a:r>
              <a:rPr lang="ru-RU" dirty="0"/>
              <a:t>"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ООП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(</a:t>
            </a:r>
            <a:r>
              <a:rPr lang="ru-RU" dirty="0" err="1"/>
              <a:t>атрибути</a:t>
            </a:r>
            <a:r>
              <a:rPr lang="ru-RU" dirty="0"/>
              <a:t>) та </a:t>
            </a:r>
            <a:r>
              <a:rPr lang="ru-RU" dirty="0" err="1"/>
              <a:t>поведінку</a:t>
            </a:r>
            <a:r>
              <a:rPr lang="ru-RU" dirty="0"/>
              <a:t> (</a:t>
            </a:r>
            <a:r>
              <a:rPr lang="ru-RU" dirty="0" err="1"/>
              <a:t>методи</a:t>
            </a:r>
            <a:r>
              <a:rPr lang="ru-RU" dirty="0"/>
              <a:t>), і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en-US" dirty="0"/>
              <a:t>Java, Python, C++ </a:t>
            </a:r>
            <a:r>
              <a:rPr lang="ru-RU" dirty="0"/>
              <a:t>та </a:t>
            </a:r>
            <a:r>
              <a:rPr lang="en-US" dirty="0"/>
              <a:t>C#,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парадигму.</a:t>
            </a:r>
          </a:p>
          <a:p>
            <a:pPr algn="just"/>
            <a:r>
              <a:rPr lang="ru-RU" b="1" dirty="0" err="1"/>
              <a:t>Функціональне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парадигма, де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як основного </a:t>
            </a:r>
            <a:r>
              <a:rPr lang="ru-RU" dirty="0" err="1"/>
              <a:t>будівельного</a:t>
            </a:r>
            <a:r>
              <a:rPr lang="ru-RU" dirty="0"/>
              <a:t> блоку.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вважаються</a:t>
            </a:r>
            <a:r>
              <a:rPr lang="ru-RU" dirty="0"/>
              <a:t> "</a:t>
            </a:r>
            <a:r>
              <a:rPr lang="ru-RU" dirty="0" err="1"/>
              <a:t>першокласними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" - вони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передані</a:t>
            </a:r>
            <a:r>
              <a:rPr lang="ru-RU" dirty="0"/>
              <a:t> як </a:t>
            </a:r>
            <a:r>
              <a:rPr lang="ru-RU" dirty="0" err="1"/>
              <a:t>аргументи</a:t>
            </a:r>
            <a:r>
              <a:rPr lang="ru-RU" dirty="0"/>
              <a:t>, </a:t>
            </a:r>
            <a:r>
              <a:rPr lang="ru-RU" dirty="0" err="1"/>
              <a:t>повернуті</a:t>
            </a:r>
            <a:r>
              <a:rPr lang="ru-RU" dirty="0"/>
              <a:t> 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</a:t>
            </a:r>
            <a:r>
              <a:rPr lang="ru-RU" dirty="0" err="1"/>
              <a:t>збережені</a:t>
            </a:r>
            <a:r>
              <a:rPr lang="ru-RU" dirty="0"/>
              <a:t> в </a:t>
            </a:r>
            <a:r>
              <a:rPr lang="ru-RU" dirty="0" err="1"/>
              <a:t>змінних</a:t>
            </a:r>
            <a:r>
              <a:rPr lang="ru-RU" dirty="0"/>
              <a:t>.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en-US" dirty="0"/>
              <a:t>Haskell, Scala </a:t>
            </a:r>
            <a:r>
              <a:rPr lang="ru-RU" dirty="0"/>
              <a:t>та </a:t>
            </a:r>
            <a:r>
              <a:rPr lang="en-US" dirty="0"/>
              <a:t>Lisp, </a:t>
            </a:r>
            <a:r>
              <a:rPr lang="ru-RU" dirty="0" err="1"/>
              <a:t>підтримують</a:t>
            </a:r>
            <a:r>
              <a:rPr lang="ru-RU" dirty="0"/>
              <a:t>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Логічне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парадигма, де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фактів</a:t>
            </a:r>
            <a:r>
              <a:rPr lang="ru-RU" dirty="0"/>
              <a:t> та правил.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фактами і правилами,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логічні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. </a:t>
            </a:r>
            <a:r>
              <a:rPr lang="en-US" dirty="0"/>
              <a:t>Prolog - </a:t>
            </a:r>
            <a:r>
              <a:rPr lang="ru-RU" dirty="0" err="1"/>
              <a:t>це</a:t>
            </a:r>
            <a:r>
              <a:rPr lang="ru-RU" dirty="0"/>
              <a:t> одна з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парадигму.</a:t>
            </a:r>
          </a:p>
          <a:p>
            <a:pPr algn="just"/>
            <a:endParaRPr lang="en-US" dirty="0"/>
          </a:p>
        </p:txBody>
      </p:sp>
      <p:sp>
        <p:nvSpPr>
          <p:cNvPr id="4" name="AutoShape 2" descr="Java Введення в програмування. Парадигми програмування. Уроки для  початківців. W3Schools українсько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088" y="2093976"/>
            <a:ext cx="4219585" cy="30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Importance of Recruitment and Selection Process | mg-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25" y="2175612"/>
            <a:ext cx="3419025" cy="244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940" y="215900"/>
            <a:ext cx="10058400" cy="1035986"/>
          </a:xfrm>
        </p:spPr>
        <p:txBody>
          <a:bodyPr/>
          <a:lstStyle/>
          <a:p>
            <a:r>
              <a:rPr lang="uk-UA" b="1" dirty="0" smtClean="0"/>
              <a:t>Що обрати?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53" y="1206500"/>
            <a:ext cx="7764747" cy="51548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200" dirty="0" err="1" smtClean="0"/>
              <a:t>Кожна</a:t>
            </a:r>
            <a:r>
              <a:rPr lang="ru-RU" sz="2200" dirty="0" smtClean="0"/>
              <a:t> парадигма </a:t>
            </a:r>
            <a:r>
              <a:rPr lang="ru-RU" sz="2200" dirty="0" err="1" smtClean="0"/>
              <a:t>має</a:t>
            </a:r>
            <a:r>
              <a:rPr lang="ru-RU" sz="2200" dirty="0" smtClean="0"/>
              <a:t> </a:t>
            </a:r>
            <a:r>
              <a:rPr lang="ru-RU" sz="2200" dirty="0" err="1" smtClean="0"/>
              <a:t>свої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переваги</a:t>
            </a:r>
            <a:r>
              <a:rPr lang="ru-RU" sz="2200" dirty="0" smtClean="0"/>
              <a:t> та </a:t>
            </a:r>
            <a:r>
              <a:rPr lang="ru-RU" sz="2200" dirty="0" err="1" smtClean="0"/>
              <a:t>обмеження</a:t>
            </a:r>
            <a:r>
              <a:rPr lang="ru-RU" sz="2200" dirty="0" smtClean="0"/>
              <a:t>, і </a:t>
            </a:r>
            <a:r>
              <a:rPr lang="ru-RU" sz="2200" dirty="0" err="1" smtClean="0"/>
              <a:t>вибір</a:t>
            </a:r>
            <a:r>
              <a:rPr lang="ru-RU" sz="2200" dirty="0" smtClean="0"/>
              <a:t> </a:t>
            </a:r>
            <a:r>
              <a:rPr lang="ru-RU" sz="2200" dirty="0" err="1" smtClean="0"/>
              <a:t>парадигми</a:t>
            </a:r>
            <a:r>
              <a:rPr lang="ru-RU" sz="2200" dirty="0" smtClean="0"/>
              <a:t> </a:t>
            </a:r>
            <a:r>
              <a:rPr lang="ru-RU" sz="2200" dirty="0" err="1" smtClean="0"/>
              <a:t>залежить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конкретної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задачі</a:t>
            </a:r>
            <a:r>
              <a:rPr lang="ru-RU" sz="2200" dirty="0" smtClean="0"/>
              <a:t>, яку </a:t>
            </a:r>
            <a:r>
              <a:rPr lang="ru-RU" sz="2200" dirty="0" err="1" smtClean="0"/>
              <a:t>потрібно</a:t>
            </a:r>
            <a:r>
              <a:rPr lang="ru-RU" sz="2200" dirty="0" smtClean="0"/>
              <a:t> </a:t>
            </a:r>
            <a:r>
              <a:rPr lang="ru-RU" sz="2200" dirty="0" err="1" smtClean="0"/>
              <a:t>вирішити</a:t>
            </a:r>
            <a:r>
              <a:rPr lang="ru-RU" sz="2200" dirty="0" smtClean="0"/>
              <a:t>.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сучасних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мов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підтримують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комбінацію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парадигм,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дозволяє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програмістам</a:t>
            </a:r>
            <a:r>
              <a:rPr lang="ru-RU" sz="2200" dirty="0" smtClean="0"/>
              <a:t> </a:t>
            </a:r>
            <a:r>
              <a:rPr lang="ru-RU" sz="2200" dirty="0" err="1" smtClean="0"/>
              <a:t>використовувати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найкращі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підходи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конкретної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ситуації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pPr algn="just">
              <a:lnSpc>
                <a:spcPct val="120000"/>
              </a:lnSpc>
            </a:pPr>
            <a:r>
              <a:rPr lang="ru-RU" sz="2200" dirty="0" err="1" smtClean="0"/>
              <a:t>Обираючи</a:t>
            </a:r>
            <a:r>
              <a:rPr lang="ru-RU" sz="2200" dirty="0" smtClean="0"/>
              <a:t> парадигму </a:t>
            </a:r>
            <a:r>
              <a:rPr lang="ru-RU" sz="2200" dirty="0" err="1" smtClean="0"/>
              <a:t>програмування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важливо</a:t>
            </a:r>
            <a:r>
              <a:rPr lang="ru-RU" sz="2200" dirty="0" smtClean="0"/>
              <a:t> </a:t>
            </a:r>
            <a:r>
              <a:rPr lang="ru-RU" sz="2200" dirty="0" err="1" smtClean="0"/>
              <a:t>враховувати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кілька</a:t>
            </a:r>
            <a:r>
              <a:rPr lang="ru-RU" sz="2200" dirty="0" smtClean="0"/>
              <a:t> </a:t>
            </a:r>
            <a:r>
              <a:rPr lang="ru-RU" sz="2200" dirty="0" err="1" smtClean="0"/>
              <a:t>ключових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аспектів</a:t>
            </a:r>
            <a:r>
              <a:rPr lang="ru-RU" sz="2200" dirty="0" smtClean="0"/>
              <a:t>:</a:t>
            </a:r>
          </a:p>
          <a:p>
            <a:pPr algn="just">
              <a:lnSpc>
                <a:spcPct val="120000"/>
              </a:lnSpc>
            </a:pPr>
            <a:r>
              <a:rPr lang="ru-RU" sz="2200" b="1" dirty="0" err="1" smtClean="0"/>
              <a:t>Цілі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об'єктиви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навчання</a:t>
            </a:r>
            <a:r>
              <a:rPr lang="ru-RU" sz="2200" b="1" dirty="0" smtClean="0"/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цілі</a:t>
            </a:r>
            <a:r>
              <a:rPr lang="ru-RU" sz="2200" dirty="0" smtClean="0"/>
              <a:t> </a:t>
            </a:r>
            <a:r>
              <a:rPr lang="ru-RU" sz="2200" dirty="0" err="1" smtClean="0"/>
              <a:t>ви</a:t>
            </a:r>
            <a:r>
              <a:rPr lang="ru-RU" sz="2200" dirty="0" smtClean="0"/>
              <a:t> </a:t>
            </a:r>
            <a:r>
              <a:rPr lang="ru-RU" sz="2200" dirty="0" err="1" smtClean="0"/>
              <a:t>маєте</a:t>
            </a:r>
            <a:r>
              <a:rPr lang="ru-RU" sz="2200" dirty="0" smtClean="0"/>
              <a:t> на </a:t>
            </a:r>
            <a:r>
              <a:rPr lang="ru-RU" sz="2200" dirty="0" err="1" smtClean="0"/>
              <a:t>меті</a:t>
            </a:r>
            <a:r>
              <a:rPr lang="ru-RU" sz="2200" dirty="0" smtClean="0"/>
              <a:t> </a:t>
            </a:r>
            <a:r>
              <a:rPr lang="ru-RU" sz="2200" dirty="0" err="1" smtClean="0"/>
              <a:t>досягти</a:t>
            </a:r>
            <a:r>
              <a:rPr lang="ru-RU" sz="2200" dirty="0" smtClean="0"/>
              <a:t> через </a:t>
            </a:r>
            <a:r>
              <a:rPr lang="ru-RU" sz="2200" dirty="0" err="1" smtClean="0"/>
              <a:t>це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? </a:t>
            </a:r>
            <a:r>
              <a:rPr lang="ru-RU" sz="2200" dirty="0" err="1" smtClean="0"/>
              <a:t>Які</a:t>
            </a:r>
            <a:r>
              <a:rPr lang="ru-RU" sz="2200" dirty="0" smtClean="0"/>
              <a:t> </a:t>
            </a:r>
            <a:r>
              <a:rPr lang="ru-RU" sz="2200" dirty="0" err="1" smtClean="0"/>
              <a:t>знання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навички</a:t>
            </a:r>
            <a:r>
              <a:rPr lang="ru-RU" sz="2200" dirty="0" smtClean="0"/>
              <a:t> </a:t>
            </a:r>
            <a:r>
              <a:rPr lang="ru-RU" sz="2200" dirty="0" err="1" smtClean="0"/>
              <a:t>ви</a:t>
            </a:r>
            <a:r>
              <a:rPr lang="ru-RU" sz="2200" dirty="0" smtClean="0"/>
              <a:t> </a:t>
            </a:r>
            <a:r>
              <a:rPr lang="ru-RU" sz="2200" dirty="0" err="1" smtClean="0"/>
              <a:t>хочете</a:t>
            </a:r>
            <a:r>
              <a:rPr lang="ru-RU" sz="2200" dirty="0" smtClean="0"/>
              <a:t>, </a:t>
            </a:r>
            <a:r>
              <a:rPr lang="ru-RU" sz="2200" dirty="0" err="1" smtClean="0"/>
              <a:t>щоб</a:t>
            </a:r>
            <a:r>
              <a:rPr lang="ru-RU" sz="2200" dirty="0" smtClean="0"/>
              <a:t> ваши </a:t>
            </a:r>
            <a:r>
              <a:rPr lang="ru-RU" sz="2200" dirty="0" err="1" smtClean="0"/>
              <a:t>учні</a:t>
            </a:r>
            <a:r>
              <a:rPr lang="ru-RU" sz="2200" dirty="0" smtClean="0"/>
              <a:t>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студенти</a:t>
            </a:r>
            <a:r>
              <a:rPr lang="ru-RU" sz="2200" dirty="0" smtClean="0"/>
              <a:t> </a:t>
            </a:r>
            <a:r>
              <a:rPr lang="ru-RU" sz="2200" dirty="0" err="1" smtClean="0"/>
              <a:t>отримали</a:t>
            </a:r>
            <a:r>
              <a:rPr lang="ru-RU" sz="2200" dirty="0" smtClean="0"/>
              <a:t> в </a:t>
            </a:r>
            <a:r>
              <a:rPr lang="ru-RU" sz="2200" dirty="0" err="1" smtClean="0"/>
              <a:t>результаті</a:t>
            </a:r>
            <a:r>
              <a:rPr lang="ru-RU" sz="2200" dirty="0" smtClean="0"/>
              <a:t>?</a:t>
            </a:r>
          </a:p>
          <a:p>
            <a:pPr algn="just">
              <a:lnSpc>
                <a:spcPct val="120000"/>
              </a:lnSpc>
            </a:pPr>
            <a:r>
              <a:rPr lang="ru-RU" sz="2200" b="1" dirty="0" err="1" smtClean="0"/>
              <a:t>Спрощення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доступність</a:t>
            </a:r>
            <a:r>
              <a:rPr lang="ru-RU" sz="2200" b="1" dirty="0" smtClean="0"/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Початківцям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бути </a:t>
            </a:r>
            <a:r>
              <a:rPr lang="ru-RU" sz="2200" dirty="0" err="1" smtClean="0"/>
              <a:t>корисно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розпочати</a:t>
            </a:r>
            <a:r>
              <a:rPr lang="ru-RU" sz="2200" dirty="0" smtClean="0"/>
              <a:t> з </a:t>
            </a:r>
            <a:r>
              <a:rPr lang="ru-RU" sz="2200" dirty="0" err="1" smtClean="0"/>
              <a:t>парадигми</a:t>
            </a:r>
            <a:r>
              <a:rPr lang="ru-RU" sz="2200" dirty="0" smtClean="0"/>
              <a:t>, яка є </a:t>
            </a:r>
            <a:r>
              <a:rPr lang="ru-RU" sz="2200" dirty="0" err="1" smtClean="0"/>
              <a:t>більш</a:t>
            </a:r>
            <a:r>
              <a:rPr lang="ru-RU" sz="2200" dirty="0" smtClean="0"/>
              <a:t> доступною та </a:t>
            </a:r>
            <a:r>
              <a:rPr lang="ru-RU" sz="2200" dirty="0" err="1" smtClean="0"/>
              <a:t>легшою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засвоєння</a:t>
            </a:r>
            <a:r>
              <a:rPr lang="ru-RU" sz="2200" dirty="0" smtClean="0"/>
              <a:t>. </a:t>
            </a:r>
            <a:r>
              <a:rPr lang="ru-RU" sz="2200" dirty="0" err="1" smtClean="0"/>
              <a:t>Наприклад</a:t>
            </a:r>
            <a:r>
              <a:rPr lang="ru-RU" sz="2200" dirty="0" smtClean="0"/>
              <a:t>, </a:t>
            </a:r>
            <a:r>
              <a:rPr lang="ru-RU" sz="2200" dirty="0" err="1" smtClean="0"/>
              <a:t>об'єктно-орієнтоване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програмування</a:t>
            </a:r>
            <a:r>
              <a:rPr lang="ru-RU" sz="2200" dirty="0" smtClean="0"/>
              <a:t> (ООП)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бути </a:t>
            </a:r>
            <a:r>
              <a:rPr lang="ru-RU" sz="2200" dirty="0" err="1" smtClean="0"/>
              <a:t>дещо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складним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новачків</a:t>
            </a:r>
            <a:r>
              <a:rPr lang="ru-RU" sz="2200" dirty="0" smtClean="0"/>
              <a:t>, у </a:t>
            </a:r>
            <a:r>
              <a:rPr lang="ru-RU" sz="2200" dirty="0" err="1" smtClean="0"/>
              <a:t>порівнянні</a:t>
            </a:r>
            <a:r>
              <a:rPr lang="ru-RU" sz="2200" dirty="0" smtClean="0"/>
              <a:t> з </a:t>
            </a:r>
            <a:r>
              <a:rPr lang="ru-RU" sz="2200" dirty="0" err="1" smtClean="0"/>
              <a:t>процедурним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програмуванням</a:t>
            </a:r>
            <a:r>
              <a:rPr lang="ru-RU" sz="2200" dirty="0" smtClean="0"/>
              <a:t>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навіть</a:t>
            </a:r>
            <a:r>
              <a:rPr lang="ru-RU" sz="2200" dirty="0" smtClean="0"/>
              <a:t> з </a:t>
            </a:r>
            <a:r>
              <a:rPr lang="ru-RU" sz="2200" dirty="0" err="1" smtClean="0"/>
              <a:t>простими</a:t>
            </a:r>
            <a:r>
              <a:rPr lang="ru-RU" sz="2200" dirty="0" smtClean="0"/>
              <a:t> </a:t>
            </a:r>
            <a:r>
              <a:rPr lang="ru-RU" sz="2200" dirty="0" err="1" smtClean="0"/>
              <a:t>скриптовими</a:t>
            </a:r>
            <a:r>
              <a:rPr lang="ru-RU" sz="2200" dirty="0" smtClean="0"/>
              <a:t> </a:t>
            </a:r>
            <a:r>
              <a:rPr lang="ru-RU" sz="2200" dirty="0" err="1" smtClean="0"/>
              <a:t>мовами</a:t>
            </a:r>
            <a:r>
              <a:rPr lang="ru-RU" sz="22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200" b="1" dirty="0" err="1" smtClean="0"/>
              <a:t>Інтерактивність</a:t>
            </a:r>
            <a:r>
              <a:rPr lang="ru-RU" sz="2200" b="1" dirty="0" smtClean="0"/>
              <a:t> та практика:</a:t>
            </a:r>
            <a:r>
              <a:rPr lang="ru-RU" sz="2200" dirty="0" smtClean="0"/>
              <a:t> Парадигма, яка </a:t>
            </a:r>
            <a:r>
              <a:rPr lang="ru-RU" sz="2200" dirty="0" err="1" smtClean="0"/>
              <a:t>дозволяє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практикуватися</a:t>
            </a:r>
            <a:r>
              <a:rPr lang="ru-RU" sz="2200" dirty="0" smtClean="0"/>
              <a:t> та </a:t>
            </a:r>
            <a:r>
              <a:rPr lang="ru-RU" sz="2200" dirty="0" err="1" smtClean="0"/>
              <a:t>спрощує</a:t>
            </a:r>
            <a:r>
              <a:rPr lang="ru-RU" sz="2200" dirty="0" smtClean="0"/>
              <a:t> </a:t>
            </a:r>
            <a:r>
              <a:rPr lang="ru-RU" sz="2200" dirty="0" err="1" smtClean="0"/>
              <a:t>інтерактивне</a:t>
            </a:r>
            <a:r>
              <a:rPr lang="ru-RU" sz="2200" dirty="0" smtClean="0"/>
              <a:t>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,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бути </a:t>
            </a:r>
            <a:r>
              <a:rPr lang="ru-RU" sz="2200" dirty="0" err="1" smtClean="0"/>
              <a:t>більш</a:t>
            </a:r>
            <a:r>
              <a:rPr lang="ru-RU" sz="2200" dirty="0" smtClean="0"/>
              <a:t> </a:t>
            </a:r>
            <a:r>
              <a:rPr lang="ru-RU" sz="2200" dirty="0" err="1" smtClean="0"/>
              <a:t>ефективною</a:t>
            </a:r>
            <a:r>
              <a:rPr lang="ru-RU" sz="2200" dirty="0" smtClean="0"/>
              <a:t>. </a:t>
            </a:r>
            <a:r>
              <a:rPr lang="ru-RU" sz="2200" dirty="0" err="1" smtClean="0"/>
              <a:t>Наприклад</a:t>
            </a:r>
            <a:r>
              <a:rPr lang="ru-RU" sz="2200" dirty="0" smtClean="0"/>
              <a:t>, </a:t>
            </a:r>
            <a:r>
              <a:rPr lang="ru-RU" sz="2200" dirty="0" err="1" smtClean="0"/>
              <a:t>мови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програмування</a:t>
            </a:r>
            <a:r>
              <a:rPr lang="ru-RU" sz="2200" dirty="0" smtClean="0"/>
              <a:t>, як </a:t>
            </a:r>
            <a:r>
              <a:rPr lang="en-US" sz="2200" dirty="0" smtClean="0"/>
              <a:t>Python, </a:t>
            </a:r>
            <a:r>
              <a:rPr lang="ru-RU" sz="2200" dirty="0" err="1" smtClean="0"/>
              <a:t>зазвичай</a:t>
            </a:r>
            <a:r>
              <a:rPr lang="ru-RU" sz="2200" dirty="0" smtClean="0"/>
              <a:t> є </a:t>
            </a:r>
            <a:r>
              <a:rPr lang="ru-RU" sz="2200" dirty="0" err="1" smtClean="0"/>
              <a:t>популярними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 через </a:t>
            </a:r>
            <a:r>
              <a:rPr lang="ru-RU" sz="2200" dirty="0" err="1" smtClean="0"/>
              <a:t>простий</a:t>
            </a:r>
            <a:r>
              <a:rPr lang="ru-RU" sz="2200" dirty="0" smtClean="0"/>
              <a:t> синтаксис та </a:t>
            </a:r>
            <a:r>
              <a:rPr lang="ru-RU" sz="2200" dirty="0" err="1" smtClean="0"/>
              <a:t>багато</a:t>
            </a:r>
            <a:r>
              <a:rPr lang="ru-RU" sz="2200" dirty="0" smtClean="0"/>
              <a:t> </a:t>
            </a:r>
            <a:r>
              <a:rPr lang="ru-RU" sz="2200" dirty="0" err="1" smtClean="0"/>
              <a:t>ресурсів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початківців</a:t>
            </a:r>
            <a:r>
              <a:rPr lang="ru-RU" sz="22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200" b="1" dirty="0" err="1" smtClean="0"/>
              <a:t>Ресурси</a:t>
            </a:r>
            <a:r>
              <a:rPr lang="ru-RU" sz="2200" b="1" dirty="0" smtClean="0"/>
              <a:t> для </a:t>
            </a:r>
            <a:r>
              <a:rPr lang="ru-RU" sz="2200" b="1" dirty="0" err="1" smtClean="0"/>
              <a:t>навчання</a:t>
            </a:r>
            <a:r>
              <a:rPr lang="ru-RU" sz="2200" b="1" dirty="0" smtClean="0"/>
              <a:t>:</a:t>
            </a:r>
            <a:r>
              <a:rPr lang="ru-RU" sz="2200" dirty="0" smtClean="0"/>
              <a:t> </a:t>
            </a:r>
            <a:r>
              <a:rPr lang="ru-RU" sz="2200" dirty="0" err="1" smtClean="0"/>
              <a:t>Важливо</a:t>
            </a:r>
            <a:r>
              <a:rPr lang="ru-RU" sz="2200" dirty="0" smtClean="0"/>
              <a:t> </a:t>
            </a:r>
            <a:r>
              <a:rPr lang="ru-RU" sz="2200" dirty="0" err="1" smtClean="0"/>
              <a:t>враховувати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доступні</a:t>
            </a:r>
            <a:r>
              <a:rPr lang="ru-RU" sz="2200" dirty="0" smtClean="0"/>
              <a:t> </a:t>
            </a:r>
            <a:r>
              <a:rPr lang="ru-RU" sz="2200" dirty="0" err="1" smtClean="0"/>
              <a:t>ресурси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обраної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парадигми</a:t>
            </a:r>
            <a:r>
              <a:rPr lang="ru-RU" sz="2200" dirty="0" smtClean="0"/>
              <a:t>. </a:t>
            </a:r>
            <a:r>
              <a:rPr lang="ru-RU" sz="2200" dirty="0" err="1" smtClean="0"/>
              <a:t>Наприклад</a:t>
            </a:r>
            <a:r>
              <a:rPr lang="ru-RU" sz="2200" dirty="0" smtClean="0"/>
              <a:t>, для </a:t>
            </a:r>
            <a:r>
              <a:rPr lang="ru-RU" sz="2200" dirty="0" err="1" smtClean="0"/>
              <a:t>функціонального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бути </a:t>
            </a:r>
            <a:r>
              <a:rPr lang="ru-RU" sz="2200" dirty="0" err="1" smtClean="0"/>
              <a:t>складніше</a:t>
            </a:r>
            <a:r>
              <a:rPr lang="ru-RU" sz="2200" dirty="0" smtClean="0"/>
              <a:t> </a:t>
            </a:r>
            <a:r>
              <a:rPr lang="ru-RU" sz="2200" dirty="0" err="1" smtClean="0"/>
              <a:t>знайти</a:t>
            </a:r>
            <a:r>
              <a:rPr lang="ru-RU" sz="2200" dirty="0" smtClean="0"/>
              <a:t> </a:t>
            </a:r>
            <a:r>
              <a:rPr lang="ru-RU" sz="2200" dirty="0" err="1" smtClean="0"/>
              <a:t>доступні</a:t>
            </a:r>
            <a:r>
              <a:rPr lang="ru-RU" sz="2200" dirty="0" smtClean="0"/>
              <a:t> та </a:t>
            </a:r>
            <a:r>
              <a:rPr lang="ru-RU" sz="2200" dirty="0" err="1" smtClean="0"/>
              <a:t>зрозумілі</a:t>
            </a:r>
            <a:r>
              <a:rPr lang="ru-RU" sz="2200" dirty="0" smtClean="0"/>
              <a:t> </a:t>
            </a:r>
            <a:r>
              <a:rPr lang="ru-RU" sz="2200" dirty="0" err="1" smtClean="0"/>
              <a:t>матеріали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початківців</a:t>
            </a:r>
            <a:r>
              <a:rPr lang="ru-RU" sz="2200" dirty="0" smtClean="0"/>
              <a:t>, </a:t>
            </a:r>
            <a:r>
              <a:rPr lang="ru-RU" sz="2200" dirty="0" err="1" smtClean="0"/>
              <a:t>ніж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об'єктно-орієнтованого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програмування</a:t>
            </a:r>
            <a:r>
              <a:rPr lang="ru-RU" sz="22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200" b="1" dirty="0" err="1" smtClean="0"/>
              <a:t>Підтримка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спільнота</a:t>
            </a:r>
            <a:r>
              <a:rPr lang="ru-RU" sz="2200" b="1" dirty="0" smtClean="0"/>
              <a:t>: </a:t>
            </a:r>
            <a:r>
              <a:rPr lang="ru-RU" sz="2200" dirty="0" err="1" smtClean="0"/>
              <a:t>Популярні</a:t>
            </a:r>
            <a:r>
              <a:rPr lang="ru-RU" sz="2200" dirty="0" smtClean="0"/>
              <a:t> </a:t>
            </a:r>
            <a:r>
              <a:rPr lang="ru-RU" sz="2200" dirty="0" err="1" smtClean="0"/>
              <a:t>парадигми</a:t>
            </a:r>
            <a:r>
              <a:rPr lang="ru-RU" sz="2200" dirty="0" smtClean="0"/>
              <a:t> </a:t>
            </a:r>
            <a:r>
              <a:rPr lang="ru-RU" sz="2200" dirty="0" err="1" smtClean="0"/>
              <a:t>частіше</a:t>
            </a:r>
            <a:r>
              <a:rPr lang="ru-RU" sz="2200" dirty="0" smtClean="0"/>
              <a:t> </a:t>
            </a:r>
            <a:r>
              <a:rPr lang="ru-RU" sz="2200" dirty="0" err="1" smtClean="0"/>
              <a:t>мають</a:t>
            </a:r>
            <a:r>
              <a:rPr lang="ru-RU" sz="2200" dirty="0" smtClean="0"/>
              <a:t> </a:t>
            </a:r>
            <a:r>
              <a:rPr lang="ru-RU" sz="2200" dirty="0" err="1" smtClean="0"/>
              <a:t>більшу</a:t>
            </a:r>
            <a:r>
              <a:rPr lang="ru-RU" sz="2200" dirty="0" smtClean="0"/>
              <a:t> </a:t>
            </a:r>
            <a:r>
              <a:rPr lang="ru-RU" sz="2200" dirty="0" err="1" smtClean="0"/>
              <a:t>спільноту</a:t>
            </a:r>
            <a:r>
              <a:rPr lang="ru-RU" sz="2200" dirty="0" smtClean="0"/>
              <a:t> та доступ до </a:t>
            </a:r>
            <a:r>
              <a:rPr lang="ru-RU" sz="2200" dirty="0" err="1" smtClean="0"/>
              <a:t>додаткових</a:t>
            </a:r>
            <a:r>
              <a:rPr lang="ru-RU" sz="2200" dirty="0" smtClean="0"/>
              <a:t> </a:t>
            </a:r>
            <a:r>
              <a:rPr lang="ru-RU" sz="2200" dirty="0" err="1" smtClean="0"/>
              <a:t>ресурсів</a:t>
            </a:r>
            <a:r>
              <a:rPr lang="ru-RU" sz="2200" dirty="0" smtClean="0"/>
              <a:t>, </a:t>
            </a:r>
            <a:r>
              <a:rPr lang="ru-RU" sz="2200" dirty="0" err="1" smtClean="0"/>
              <a:t>форумів</a:t>
            </a:r>
            <a:r>
              <a:rPr lang="ru-RU" sz="2200" dirty="0" smtClean="0"/>
              <a:t>, </a:t>
            </a:r>
            <a:r>
              <a:rPr lang="ru-RU" sz="2200" dirty="0" err="1" smtClean="0"/>
              <a:t>інструкцій</a:t>
            </a:r>
            <a:r>
              <a:rPr lang="ru-RU" sz="2200" dirty="0" smtClean="0"/>
              <a:t> </a:t>
            </a:r>
            <a:r>
              <a:rPr lang="ru-RU" sz="2200" dirty="0" err="1" smtClean="0"/>
              <a:t>тощо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бути </a:t>
            </a:r>
            <a:r>
              <a:rPr lang="ru-RU" sz="2200" dirty="0" err="1" smtClean="0"/>
              <a:t>корисним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200" dirty="0" smtClean="0"/>
              <a:t>На </a:t>
            </a:r>
            <a:r>
              <a:rPr lang="ru-RU" sz="2200" dirty="0" err="1" smtClean="0"/>
              <a:t>підставі</a:t>
            </a:r>
            <a:r>
              <a:rPr lang="ru-RU" sz="2200" dirty="0" smtClean="0"/>
              <a:t> </a:t>
            </a:r>
            <a:r>
              <a:rPr lang="ru-RU" sz="2200" dirty="0" err="1" smtClean="0"/>
              <a:t>цих</a:t>
            </a:r>
            <a:r>
              <a:rPr lang="ru-RU" sz="2200" dirty="0" smtClean="0"/>
              <a:t> </a:t>
            </a:r>
            <a:r>
              <a:rPr lang="ru-RU" sz="2200" dirty="0" err="1" smtClean="0"/>
              <a:t>факторів</a:t>
            </a:r>
            <a:r>
              <a:rPr lang="ru-RU" sz="2200" dirty="0" smtClean="0"/>
              <a:t> </a:t>
            </a:r>
            <a:r>
              <a:rPr lang="ru-RU" sz="2200" dirty="0" err="1" smtClean="0"/>
              <a:t>ви</a:t>
            </a:r>
            <a:r>
              <a:rPr lang="ru-RU" sz="2200" dirty="0" smtClean="0"/>
              <a:t> можете </a:t>
            </a:r>
            <a:r>
              <a:rPr lang="ru-RU" sz="2200" dirty="0" err="1" smtClean="0"/>
              <a:t>вибрати</a:t>
            </a:r>
            <a:r>
              <a:rPr lang="ru-RU" sz="2200" dirty="0" smtClean="0"/>
              <a:t> парадигму, яка </a:t>
            </a:r>
            <a:r>
              <a:rPr lang="ru-RU" sz="2200" dirty="0" err="1" smtClean="0"/>
              <a:t>найбільше</a:t>
            </a:r>
            <a:r>
              <a:rPr lang="ru-RU" sz="2200" dirty="0" smtClean="0"/>
              <a:t> </a:t>
            </a:r>
            <a:r>
              <a:rPr lang="ru-RU" sz="2200" dirty="0" err="1" smtClean="0"/>
              <a:t>відповідає</a:t>
            </a:r>
            <a:r>
              <a:rPr lang="ru-RU" sz="2200" dirty="0" smtClean="0"/>
              <a:t> вашим потребам та </a:t>
            </a:r>
            <a:r>
              <a:rPr lang="ru-RU" sz="2200" dirty="0" err="1" smtClean="0"/>
              <a:t>можливостям</a:t>
            </a:r>
            <a:r>
              <a:rPr lang="ru-RU" sz="2200" dirty="0" smtClean="0"/>
              <a:t>. У </a:t>
            </a:r>
            <a:r>
              <a:rPr lang="ru-RU" sz="2200" dirty="0" err="1" smtClean="0"/>
              <a:t>багатьох</a:t>
            </a:r>
            <a:r>
              <a:rPr lang="ru-RU" sz="2200" dirty="0" smtClean="0"/>
              <a:t> </a:t>
            </a:r>
            <a:r>
              <a:rPr lang="ru-RU" sz="2200" dirty="0" err="1" smtClean="0"/>
              <a:t>випадках</a:t>
            </a:r>
            <a:r>
              <a:rPr lang="ru-RU" sz="2200" dirty="0" smtClean="0"/>
              <a:t>, </a:t>
            </a:r>
            <a:r>
              <a:rPr lang="ru-RU" sz="2200" dirty="0" err="1" smtClean="0"/>
              <a:t>комбінування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різних</a:t>
            </a:r>
            <a:r>
              <a:rPr lang="ru-RU" sz="2200" dirty="0" smtClean="0"/>
              <a:t> парадигм </a:t>
            </a:r>
            <a:r>
              <a:rPr lang="ru-RU" sz="2200" dirty="0" err="1" smtClean="0"/>
              <a:t>чи</a:t>
            </a:r>
            <a:r>
              <a:rPr lang="ru-RU" sz="2200" dirty="0" smtClean="0"/>
              <a:t> </a:t>
            </a:r>
            <a:r>
              <a:rPr lang="ru-RU" sz="2200" dirty="0" err="1" smtClean="0"/>
              <a:t>поступовий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перехід</a:t>
            </a:r>
            <a:r>
              <a:rPr lang="ru-RU" sz="2200" dirty="0" smtClean="0"/>
              <a:t> </a:t>
            </a:r>
            <a:r>
              <a:rPr lang="ru-RU" sz="2200" dirty="0" err="1" smtClean="0"/>
              <a:t>від</a:t>
            </a:r>
            <a:r>
              <a:rPr lang="ru-RU" sz="2200" dirty="0" smtClean="0"/>
              <a:t> </a:t>
            </a:r>
            <a:r>
              <a:rPr lang="ru-RU" sz="2200" dirty="0" err="1" smtClean="0"/>
              <a:t>простіших</a:t>
            </a:r>
            <a:r>
              <a:rPr lang="ru-RU" sz="2200" dirty="0" smtClean="0"/>
              <a:t> до </a:t>
            </a:r>
            <a:r>
              <a:rPr lang="ru-RU" sz="2200" dirty="0" err="1" smtClean="0"/>
              <a:t>складніших</a:t>
            </a:r>
            <a:r>
              <a:rPr lang="ru-RU" sz="2200" dirty="0" smtClean="0"/>
              <a:t> </a:t>
            </a:r>
            <a:r>
              <a:rPr lang="ru-RU" sz="2200" dirty="0" err="1" smtClean="0"/>
              <a:t>може</a:t>
            </a:r>
            <a:r>
              <a:rPr lang="ru-RU" sz="2200" dirty="0" smtClean="0"/>
              <a:t> бути </a:t>
            </a:r>
            <a:r>
              <a:rPr lang="ru-RU" sz="2200" dirty="0" err="1" smtClean="0"/>
              <a:t>ефективним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підходом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навчання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програмування</a:t>
            </a:r>
            <a:r>
              <a:rPr lang="ru-RU" sz="2200" dirty="0" smtClean="0"/>
              <a:t>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7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306" y="1163782"/>
            <a:ext cx="8354110" cy="517051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dirty="0" err="1"/>
              <a:t>Об'єктно-орієнтоване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(ООП) - </a:t>
            </a:r>
            <a:r>
              <a:rPr lang="ru-RU" dirty="0" err="1"/>
              <a:t>це</a:t>
            </a:r>
            <a:r>
              <a:rPr lang="ru-RU" dirty="0"/>
              <a:t> парадигма </a:t>
            </a:r>
            <a:r>
              <a:rPr lang="ru-RU" dirty="0" err="1" smtClean="0"/>
              <a:t>програмування</a:t>
            </a:r>
            <a:r>
              <a:rPr lang="ru-RU" dirty="0" smtClean="0"/>
              <a:t> (англ</a:t>
            </a:r>
            <a:r>
              <a:rPr lang="ru-RU" dirty="0"/>
              <a:t>. </a:t>
            </a:r>
            <a:r>
              <a:rPr lang="en-US" dirty="0"/>
              <a:t>Object-oriented programming, OOP) — </a:t>
            </a:r>
            <a:r>
              <a:rPr lang="ru-RU" dirty="0"/>
              <a:t>одна з парадигм </a:t>
            </a:r>
            <a:r>
              <a:rPr lang="ru-RU" dirty="0" err="1"/>
              <a:t>програмування</a:t>
            </a:r>
            <a:r>
              <a:rPr lang="ru-RU" dirty="0"/>
              <a:t>, яка </a:t>
            </a:r>
            <a:r>
              <a:rPr lang="ru-RU" dirty="0" err="1"/>
              <a:t>розглядає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як </a:t>
            </a:r>
            <a:r>
              <a:rPr lang="ru-RU" dirty="0" err="1"/>
              <a:t>множину</a:t>
            </a:r>
            <a:r>
              <a:rPr lang="ru-RU" dirty="0"/>
              <a:t> «</a:t>
            </a:r>
            <a:r>
              <a:rPr lang="ru-RU" dirty="0" err="1"/>
              <a:t>об'єктів</a:t>
            </a:r>
            <a:r>
              <a:rPr lang="ru-RU" dirty="0"/>
              <a:t>»,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</a:t>
            </a:r>
            <a:r>
              <a:rPr lang="ru-RU" dirty="0" smtClean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ООП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b="1" i="1" u="sng" dirty="0" err="1"/>
              <a:t>властивості</a:t>
            </a:r>
            <a:r>
              <a:rPr lang="ru-RU" b="1" i="1" u="sng" dirty="0"/>
              <a:t> (</a:t>
            </a:r>
            <a:r>
              <a:rPr lang="ru-RU" b="1" i="1" u="sng" dirty="0" err="1"/>
              <a:t>атрибути</a:t>
            </a:r>
            <a:r>
              <a:rPr lang="ru-RU" b="1" i="1" u="sng" dirty="0"/>
              <a:t>) </a:t>
            </a:r>
            <a:r>
              <a:rPr lang="ru-RU" dirty="0"/>
              <a:t>та </a:t>
            </a:r>
            <a:r>
              <a:rPr lang="ru-RU" b="1" i="1" u="sng" dirty="0" err="1"/>
              <a:t>поведінку</a:t>
            </a:r>
            <a:r>
              <a:rPr lang="ru-RU" b="1" i="1" u="sng" dirty="0"/>
              <a:t> (</a:t>
            </a:r>
            <a:r>
              <a:rPr lang="ru-RU" b="1" i="1" u="sng" dirty="0" err="1"/>
              <a:t>методи</a:t>
            </a:r>
            <a:r>
              <a:rPr lang="ru-RU" b="1" i="1" u="sng" dirty="0" smtClean="0"/>
              <a:t>)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/>
              <a:t>взаємодіяти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 smtClean="0"/>
              <a:t>об'єктами</a:t>
            </a:r>
            <a:r>
              <a:rPr lang="ru-RU" dirty="0" smtClean="0"/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традиційних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, коли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розглядали</a:t>
            </a:r>
            <a:r>
              <a:rPr lang="ru-RU" dirty="0"/>
              <a:t> як </a:t>
            </a:r>
            <a:r>
              <a:rPr lang="ru-RU" dirty="0" err="1"/>
              <a:t>набір</a:t>
            </a:r>
            <a:r>
              <a:rPr lang="ru-RU" dirty="0"/>
              <a:t> </a:t>
            </a:r>
            <a:r>
              <a:rPr lang="ru-RU" dirty="0" err="1"/>
              <a:t>підпрограм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як </a:t>
            </a:r>
            <a:r>
              <a:rPr lang="ru-RU" dirty="0" err="1"/>
              <a:t>перелік</a:t>
            </a:r>
            <a:r>
              <a:rPr lang="ru-RU" dirty="0"/>
              <a:t> </a:t>
            </a:r>
            <a:r>
              <a:rPr lang="ru-RU" dirty="0" err="1"/>
              <a:t>інструкцій</a:t>
            </a:r>
            <a:r>
              <a:rPr lang="ru-RU" dirty="0"/>
              <a:t> </a:t>
            </a:r>
            <a:r>
              <a:rPr lang="ru-RU" dirty="0" err="1"/>
              <a:t>комп'ютеру</a:t>
            </a:r>
            <a:r>
              <a:rPr lang="ru-RU" dirty="0"/>
              <a:t>, ООП-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парадигми</a:t>
            </a:r>
            <a:r>
              <a:rPr lang="ru-RU" dirty="0"/>
              <a:t> </a:t>
            </a:r>
            <a:r>
              <a:rPr lang="ru-RU" dirty="0" err="1"/>
              <a:t>об'єктно-орієнтованого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 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обробляти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та </a:t>
            </a:r>
            <a:r>
              <a:rPr lang="ru-RU" dirty="0" err="1"/>
              <a:t>надсилати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об'єктам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 — </a:t>
            </a:r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незалежний</a:t>
            </a:r>
            <a:r>
              <a:rPr lang="ru-RU" dirty="0"/>
              <a:t> автомат з </a:t>
            </a:r>
            <a:r>
              <a:rPr lang="ru-RU" dirty="0" err="1"/>
              <a:t>окремим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та </a:t>
            </a:r>
            <a:r>
              <a:rPr lang="ru-RU" dirty="0" err="1" smtClean="0"/>
              <a:t>відповідальністю</a:t>
            </a:r>
            <a:r>
              <a:rPr lang="ru-RU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 smtClean="0"/>
              <a:t>Основу </a:t>
            </a:r>
            <a:r>
              <a:rPr lang="ru-RU" dirty="0"/>
              <a:t>ООП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 smtClean="0"/>
              <a:t>концепції</a:t>
            </a:r>
            <a:r>
              <a:rPr lang="ru-RU" dirty="0"/>
              <a:t>: </a:t>
            </a:r>
            <a:r>
              <a:rPr lang="ru-RU" b="1" i="1" u="sng" dirty="0" err="1"/>
              <a:t>інкапсуляція</a:t>
            </a:r>
            <a:r>
              <a:rPr lang="ru-RU" b="1" i="1" dirty="0"/>
              <a:t>, </a:t>
            </a:r>
            <a:r>
              <a:rPr lang="ru-RU" b="1" i="1" u="sng" dirty="0" err="1"/>
              <a:t>успадкування</a:t>
            </a:r>
            <a:r>
              <a:rPr lang="ru-RU" b="1" i="1" dirty="0"/>
              <a:t>, </a:t>
            </a:r>
            <a:r>
              <a:rPr lang="ru-RU" b="1" i="1" u="sng" dirty="0" err="1"/>
              <a:t>поліморфізм</a:t>
            </a:r>
            <a:r>
              <a:rPr lang="ru-RU" b="1" i="1" dirty="0"/>
              <a:t> та </a:t>
            </a:r>
            <a:r>
              <a:rPr lang="ru-RU" b="1" i="1" u="sng" dirty="0" err="1" smtClean="0"/>
              <a:t>абстракція</a:t>
            </a:r>
            <a:r>
              <a:rPr lang="ru-RU" dirty="0"/>
              <a:t>.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524440" y="401192"/>
            <a:ext cx="11235760" cy="729108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Об'єктно-орієнтоване</a:t>
            </a:r>
            <a:r>
              <a:rPr lang="ru-RU" sz="3600" dirty="0"/>
              <a:t> </a:t>
            </a:r>
            <a:r>
              <a:rPr lang="ru-RU" sz="3600" dirty="0" err="1" smtClean="0"/>
              <a:t>програмування</a:t>
            </a:r>
            <a:r>
              <a:rPr lang="ru-RU" sz="3600" dirty="0" smtClean="0"/>
              <a:t> (ООП)</a:t>
            </a:r>
            <a:endParaRPr lang="en-US" sz="3600" b="1" dirty="0"/>
          </a:p>
        </p:txBody>
      </p:sp>
      <p:pic>
        <p:nvPicPr>
          <p:cNvPr id="6154" name="Picture 10" descr="https://encrypted-tbn0.gstatic.com/images?q=tbn:ANd9GcSKrhC4cewWuEZsL_ndkl3EI264ydKiOAHzGG2YwBvC18FtbNHjH9vqrwKtemCFr1Tfgt8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79" y="2364465"/>
            <a:ext cx="3226019" cy="305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278" y="243563"/>
            <a:ext cx="10058400" cy="1609344"/>
          </a:xfrm>
        </p:spPr>
        <p:txBody>
          <a:bodyPr/>
          <a:lstStyle/>
          <a:p>
            <a:r>
              <a:rPr lang="ru-RU" b="1" dirty="0" err="1"/>
              <a:t>Класи</a:t>
            </a:r>
            <a:r>
              <a:rPr lang="ru-RU" b="1" dirty="0"/>
              <a:t> та </a:t>
            </a:r>
            <a:r>
              <a:rPr lang="ru-RU" b="1" dirty="0" err="1"/>
              <a:t>об'єкти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521" y="1739023"/>
            <a:ext cx="10709286" cy="244362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/>
              <a:t>Класи</a:t>
            </a:r>
            <a:r>
              <a:rPr lang="ru-RU" b="1" dirty="0"/>
              <a:t>:</a:t>
            </a:r>
            <a:endParaRPr lang="ru-RU" dirty="0"/>
          </a:p>
          <a:p>
            <a:pPr lvl="1" algn="just"/>
            <a:r>
              <a:rPr lang="ru-RU" dirty="0" err="1"/>
              <a:t>Клас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шаблон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структуру, </a:t>
            </a:r>
            <a:r>
              <a:rPr lang="ru-RU" dirty="0" err="1"/>
              <a:t>властивості</a:t>
            </a:r>
            <a:r>
              <a:rPr lang="ru-RU" dirty="0"/>
              <a:t> та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утримуватися</a:t>
            </a:r>
            <a:r>
              <a:rPr lang="ru-RU" dirty="0"/>
              <a:t> в </a:t>
            </a:r>
            <a:r>
              <a:rPr lang="ru-RU" dirty="0" err="1"/>
              <a:t>об'єкті</a:t>
            </a:r>
            <a:r>
              <a:rPr lang="ru-RU" dirty="0"/>
              <a:t> (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поля) та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виконуватися</a:t>
            </a:r>
            <a:r>
              <a:rPr lang="ru-RU" dirty="0"/>
              <a:t> з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(</a:t>
            </a:r>
            <a:r>
              <a:rPr lang="ru-RU" dirty="0" err="1"/>
              <a:t>методи</a:t>
            </a:r>
            <a:r>
              <a:rPr lang="ru-RU" dirty="0"/>
              <a:t>).</a:t>
            </a:r>
          </a:p>
          <a:p>
            <a:pPr lvl="1" algn="just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"</a:t>
            </a:r>
            <a:r>
              <a:rPr lang="ru-RU" dirty="0" err="1"/>
              <a:t>Автомобіль</a:t>
            </a:r>
            <a:r>
              <a:rPr lang="ru-RU" dirty="0"/>
              <a:t>",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"марка", "модель", "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випуску</a:t>
            </a:r>
            <a:r>
              <a:rPr lang="ru-RU" dirty="0"/>
              <a:t>", "</a:t>
            </a:r>
            <a:r>
              <a:rPr lang="ru-RU" dirty="0" err="1"/>
              <a:t>швидкість</a:t>
            </a:r>
            <a:r>
              <a:rPr lang="ru-RU" dirty="0"/>
              <a:t>" </a:t>
            </a:r>
            <a:r>
              <a:rPr lang="ru-RU" dirty="0" err="1"/>
              <a:t>тощо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"</a:t>
            </a:r>
            <a:r>
              <a:rPr lang="ru-RU" dirty="0" err="1"/>
              <a:t>прискорення</a:t>
            </a:r>
            <a:r>
              <a:rPr lang="ru-RU" dirty="0"/>
              <a:t>", "</a:t>
            </a:r>
            <a:r>
              <a:rPr lang="ru-RU" dirty="0" err="1"/>
              <a:t>гальмування</a:t>
            </a:r>
            <a:r>
              <a:rPr lang="ru-RU" dirty="0"/>
              <a:t>", "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" і т.д.</a:t>
            </a:r>
          </a:p>
          <a:p>
            <a:pPr algn="just"/>
            <a:r>
              <a:rPr lang="ru-RU" b="1" dirty="0" err="1"/>
              <a:t>Об'єкти</a:t>
            </a:r>
            <a:r>
              <a:rPr lang="ru-RU" b="1" dirty="0"/>
              <a:t>:</a:t>
            </a:r>
            <a:endParaRPr lang="ru-RU" dirty="0"/>
          </a:p>
          <a:p>
            <a:pPr lvl="1" algn="just"/>
            <a:r>
              <a:rPr lang="ru-RU" dirty="0" err="1"/>
              <a:t>Об'єкт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конкретний</a:t>
            </a:r>
            <a:r>
              <a:rPr lang="ru-RU" dirty="0"/>
              <a:t> </a:t>
            </a:r>
            <a:r>
              <a:rPr lang="ru-RU" dirty="0" err="1"/>
              <a:t>екземпляр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визначеного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у </a:t>
            </a:r>
            <a:r>
              <a:rPr lang="ru-RU" dirty="0" err="1"/>
              <a:t>класі</a:t>
            </a:r>
            <a:r>
              <a:rPr lang="ru-RU" dirty="0"/>
              <a:t>.</a:t>
            </a:r>
          </a:p>
          <a:p>
            <a:pPr lvl="1" algn="just"/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"</a:t>
            </a:r>
            <a:r>
              <a:rPr lang="ru-RU" dirty="0" err="1"/>
              <a:t>Автомобіль</a:t>
            </a:r>
            <a:r>
              <a:rPr lang="ru-RU" dirty="0"/>
              <a:t>"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структуру </a:t>
            </a:r>
            <a:r>
              <a:rPr lang="ru-RU" dirty="0" err="1"/>
              <a:t>автомобіля</a:t>
            </a:r>
            <a:r>
              <a:rPr lang="ru-RU" dirty="0"/>
              <a:t>, то </a:t>
            </a:r>
            <a:r>
              <a:rPr lang="ru-RU" dirty="0" err="1"/>
              <a:t>об'єкт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конкретним</a:t>
            </a:r>
            <a:r>
              <a:rPr lang="ru-RU" dirty="0"/>
              <a:t> </a:t>
            </a:r>
            <a:r>
              <a:rPr lang="ru-RU" dirty="0" err="1"/>
              <a:t>автомобілем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характеристиками, такими як "</a:t>
            </a:r>
            <a:r>
              <a:rPr lang="en-US" dirty="0"/>
              <a:t>BMW X5, 2022 </a:t>
            </a:r>
            <a:r>
              <a:rPr lang="ru-RU" dirty="0"/>
              <a:t>року, максимальна </a:t>
            </a:r>
            <a:r>
              <a:rPr lang="ru-RU" dirty="0" err="1"/>
              <a:t>швидкість</a:t>
            </a:r>
            <a:r>
              <a:rPr lang="ru-RU" dirty="0"/>
              <a:t> 250 км/год".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Класи та об'єкти у програмуванні — урок. Інформатика, 6 клас НУШ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571" y="4182652"/>
            <a:ext cx="476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4571" y="401986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Взаємодія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класами</a:t>
            </a:r>
            <a:r>
              <a:rPr lang="ru-RU" b="1" dirty="0"/>
              <a:t> та </a:t>
            </a:r>
            <a:r>
              <a:rPr lang="ru-RU" b="1" dirty="0" err="1"/>
              <a:t>об'єктами</a:t>
            </a:r>
            <a:r>
              <a:rPr lang="ru-RU" b="1" dirty="0"/>
              <a:t>:</a:t>
            </a:r>
            <a:endParaRPr lang="ru-RU" dirty="0"/>
          </a:p>
          <a:p>
            <a:pPr lvl="1"/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загальну</a:t>
            </a:r>
            <a:r>
              <a:rPr lang="ru-RU" dirty="0"/>
              <a:t> структуру </a:t>
            </a:r>
            <a:r>
              <a:rPr lang="ru-RU" dirty="0" err="1"/>
              <a:t>об'єктів</a:t>
            </a:r>
            <a:r>
              <a:rPr lang="ru-RU" dirty="0"/>
              <a:t>, а </a:t>
            </a:r>
            <a:r>
              <a:rPr lang="ru-RU" dirty="0" err="1"/>
              <a:t>об'єкти</a:t>
            </a:r>
            <a:r>
              <a:rPr lang="ru-RU" dirty="0"/>
              <a:t> є </a:t>
            </a:r>
            <a:r>
              <a:rPr lang="ru-RU" dirty="0" err="1"/>
              <a:t>конкретними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.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взаємодіяти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та </a:t>
            </a:r>
            <a:r>
              <a:rPr lang="ru-RU" dirty="0" err="1"/>
              <a:t>зовнішніми</a:t>
            </a:r>
            <a:r>
              <a:rPr lang="ru-RU" dirty="0"/>
              <a:t> </a:t>
            </a:r>
            <a:r>
              <a:rPr lang="ru-RU" dirty="0" err="1"/>
              <a:t>об'єктами</a:t>
            </a:r>
            <a:r>
              <a:rPr lang="ru-RU" dirty="0"/>
              <a:t>,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та </a:t>
            </a:r>
            <a:r>
              <a:rPr lang="ru-RU" dirty="0" err="1"/>
              <a:t>обробляючи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801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48" y="186182"/>
            <a:ext cx="6753352" cy="915543"/>
          </a:xfrm>
        </p:spPr>
        <p:txBody>
          <a:bodyPr/>
          <a:lstStyle/>
          <a:p>
            <a:r>
              <a:rPr lang="ru-RU" b="1" u="sng" dirty="0" err="1"/>
              <a:t>Спадкування</a:t>
            </a:r>
            <a:endParaRPr lang="en-US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939" y="1092200"/>
            <a:ext cx="6958862" cy="5130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1200" b="1" u="sng" dirty="0" err="1"/>
              <a:t>Спадкування</a:t>
            </a:r>
            <a:r>
              <a:rPr lang="ru-RU" sz="1200" b="1" u="sng" dirty="0"/>
              <a:t> </a:t>
            </a:r>
            <a:r>
              <a:rPr lang="ru-RU" sz="1200" dirty="0"/>
              <a:t>- </a:t>
            </a:r>
            <a:r>
              <a:rPr lang="ru-RU" sz="1200" dirty="0" err="1"/>
              <a:t>це</a:t>
            </a:r>
            <a:r>
              <a:rPr lang="ru-RU" sz="1200" dirty="0"/>
              <a:t> </a:t>
            </a:r>
            <a:r>
              <a:rPr lang="ru-RU" sz="1200" dirty="0" err="1"/>
              <a:t>концепція</a:t>
            </a:r>
            <a:r>
              <a:rPr lang="ru-RU" sz="1200" dirty="0"/>
              <a:t> </a:t>
            </a:r>
            <a:r>
              <a:rPr lang="ru-RU" sz="1200" dirty="0" err="1"/>
              <a:t>об'єктно-орієнтованого</a:t>
            </a:r>
            <a:r>
              <a:rPr lang="ru-RU" sz="1200" dirty="0"/>
              <a:t> </a:t>
            </a:r>
            <a:r>
              <a:rPr lang="ru-RU" sz="1200" dirty="0" err="1"/>
              <a:t>програмування</a:t>
            </a:r>
            <a:r>
              <a:rPr lang="ru-RU" sz="1200" dirty="0"/>
              <a:t>, яка </a:t>
            </a:r>
            <a:r>
              <a:rPr lang="ru-RU" sz="1200" dirty="0" err="1"/>
              <a:t>дозволяє</a:t>
            </a:r>
            <a:r>
              <a:rPr lang="ru-RU" sz="1200" dirty="0"/>
              <a:t> </a:t>
            </a:r>
            <a:r>
              <a:rPr lang="ru-RU" sz="1200" dirty="0" err="1"/>
              <a:t>створювати</a:t>
            </a:r>
            <a:r>
              <a:rPr lang="ru-RU" sz="1200" dirty="0"/>
              <a:t> </a:t>
            </a:r>
            <a:r>
              <a:rPr lang="ru-RU" sz="1200" dirty="0" err="1"/>
              <a:t>новий</a:t>
            </a:r>
            <a:r>
              <a:rPr lang="ru-RU" sz="1200" dirty="0"/>
              <a:t> </a:t>
            </a:r>
            <a:r>
              <a:rPr lang="ru-RU" sz="1200" dirty="0" err="1"/>
              <a:t>клас</a:t>
            </a:r>
            <a:r>
              <a:rPr lang="ru-RU" sz="1200" dirty="0"/>
              <a:t> на </a:t>
            </a:r>
            <a:r>
              <a:rPr lang="ru-RU" sz="1200" dirty="0" err="1"/>
              <a:t>основі</a:t>
            </a:r>
            <a:r>
              <a:rPr lang="ru-RU" sz="1200" dirty="0"/>
              <a:t> </a:t>
            </a:r>
            <a:r>
              <a:rPr lang="ru-RU" sz="1200" dirty="0" err="1"/>
              <a:t>вже</a:t>
            </a:r>
            <a:r>
              <a:rPr lang="ru-RU" sz="1200" dirty="0"/>
              <a:t> </a:t>
            </a:r>
            <a:r>
              <a:rPr lang="ru-RU" sz="1200" dirty="0" err="1"/>
              <a:t>існуючого</a:t>
            </a:r>
            <a:r>
              <a:rPr lang="ru-RU" sz="1200" dirty="0"/>
              <a:t> </a:t>
            </a:r>
            <a:r>
              <a:rPr lang="ru-RU" sz="1200" dirty="0" err="1"/>
              <a:t>класу</a:t>
            </a:r>
            <a:r>
              <a:rPr lang="ru-RU" sz="1200" dirty="0"/>
              <a:t>. </a:t>
            </a:r>
            <a:r>
              <a:rPr lang="ru-RU" sz="1200" dirty="0" err="1"/>
              <a:t>Клас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успадковує</a:t>
            </a:r>
            <a:r>
              <a:rPr lang="ru-RU" sz="1200" dirty="0"/>
              <a:t> </a:t>
            </a:r>
            <a:r>
              <a:rPr lang="ru-RU" sz="1200" dirty="0" err="1"/>
              <a:t>властивості</a:t>
            </a:r>
            <a:r>
              <a:rPr lang="ru-RU" sz="1200" dirty="0"/>
              <a:t> та </a:t>
            </a:r>
            <a:r>
              <a:rPr lang="ru-RU" sz="1200" dirty="0" err="1"/>
              <a:t>методи</a:t>
            </a:r>
            <a:r>
              <a:rPr lang="ru-RU" sz="1200" dirty="0"/>
              <a:t> </a:t>
            </a:r>
            <a:r>
              <a:rPr lang="ru-RU" sz="1200" dirty="0" err="1"/>
              <a:t>іншого</a:t>
            </a:r>
            <a:r>
              <a:rPr lang="ru-RU" sz="1200" dirty="0"/>
              <a:t> </a:t>
            </a:r>
            <a:r>
              <a:rPr lang="ru-RU" sz="1200" dirty="0" err="1"/>
              <a:t>класу</a:t>
            </a:r>
            <a:r>
              <a:rPr lang="ru-RU" sz="1200" dirty="0"/>
              <a:t>, </a:t>
            </a:r>
            <a:r>
              <a:rPr lang="ru-RU" sz="1200" dirty="0" err="1"/>
              <a:t>називається</a:t>
            </a:r>
            <a:r>
              <a:rPr lang="ru-RU" sz="1200" dirty="0"/>
              <a:t> </a:t>
            </a:r>
            <a:r>
              <a:rPr lang="ru-RU" sz="1200" dirty="0" err="1"/>
              <a:t>підкласом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нащадком</a:t>
            </a:r>
            <a:r>
              <a:rPr lang="ru-RU" sz="1200" dirty="0"/>
              <a:t>, а </a:t>
            </a:r>
            <a:r>
              <a:rPr lang="ru-RU" sz="1200" dirty="0" err="1"/>
              <a:t>клас</a:t>
            </a:r>
            <a:r>
              <a:rPr lang="ru-RU" sz="1200" dirty="0"/>
              <a:t>,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якого</a:t>
            </a:r>
            <a:r>
              <a:rPr lang="ru-RU" sz="1200" dirty="0"/>
              <a:t> </a:t>
            </a:r>
            <a:r>
              <a:rPr lang="ru-RU" sz="1200" dirty="0" err="1"/>
              <a:t>успадковуються</a:t>
            </a:r>
            <a:r>
              <a:rPr lang="ru-RU" sz="1200" dirty="0"/>
              <a:t> </a:t>
            </a:r>
            <a:r>
              <a:rPr lang="ru-RU" sz="1200" dirty="0" err="1"/>
              <a:t>властивості</a:t>
            </a:r>
            <a:r>
              <a:rPr lang="ru-RU" sz="1200" dirty="0"/>
              <a:t> та </a:t>
            </a:r>
            <a:r>
              <a:rPr lang="ru-RU" sz="1200" dirty="0" err="1"/>
              <a:t>методи</a:t>
            </a:r>
            <a:r>
              <a:rPr lang="ru-RU" sz="1200" dirty="0"/>
              <a:t>, - </a:t>
            </a:r>
            <a:r>
              <a:rPr lang="ru-RU" sz="1200" dirty="0" err="1"/>
              <a:t>батьківським</a:t>
            </a:r>
            <a:r>
              <a:rPr lang="ru-RU" sz="1200" dirty="0"/>
              <a:t> </a:t>
            </a:r>
            <a:r>
              <a:rPr lang="ru-RU" sz="1200" dirty="0" err="1"/>
              <a:t>класом</a:t>
            </a:r>
            <a:r>
              <a:rPr lang="ru-RU" sz="1200" dirty="0"/>
              <a:t>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суперкласом</a:t>
            </a:r>
            <a:r>
              <a:rPr lang="ru-RU" sz="1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00" dirty="0" err="1"/>
              <a:t>Основні</a:t>
            </a:r>
            <a:r>
              <a:rPr lang="ru-RU" sz="1200" dirty="0"/>
              <a:t> </a:t>
            </a:r>
            <a:r>
              <a:rPr lang="ru-RU" sz="1200" dirty="0" err="1"/>
              <a:t>аспекти</a:t>
            </a:r>
            <a:r>
              <a:rPr lang="ru-RU" sz="1200" dirty="0"/>
              <a:t> </a:t>
            </a:r>
            <a:r>
              <a:rPr lang="ru-RU" sz="1200" dirty="0" err="1"/>
              <a:t>спадкування</a:t>
            </a:r>
            <a:r>
              <a:rPr lang="ru-RU" sz="12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ru-RU" sz="1200" b="1" i="1" dirty="0" err="1"/>
              <a:t>Перевизначення</a:t>
            </a:r>
            <a:r>
              <a:rPr lang="ru-RU" sz="1200" b="1" i="1" dirty="0"/>
              <a:t> </a:t>
            </a:r>
            <a:r>
              <a:rPr lang="ru-RU" sz="1200" b="1" i="1" dirty="0" err="1"/>
              <a:t>методів</a:t>
            </a:r>
            <a:r>
              <a:rPr lang="ru-RU" sz="1200" b="1" i="1" dirty="0"/>
              <a:t>:</a:t>
            </a:r>
            <a:r>
              <a:rPr lang="ru-RU" sz="1200" i="1" dirty="0"/>
              <a:t> </a:t>
            </a:r>
            <a:r>
              <a:rPr lang="ru-RU" sz="1200" i="1" dirty="0" err="1"/>
              <a:t>Підклас</a:t>
            </a:r>
            <a:r>
              <a:rPr lang="ru-RU" sz="1200" i="1" dirty="0"/>
              <a:t> </a:t>
            </a:r>
            <a:r>
              <a:rPr lang="ru-RU" sz="1200" i="1" dirty="0" err="1"/>
              <a:t>має</a:t>
            </a:r>
            <a:r>
              <a:rPr lang="ru-RU" sz="1200" i="1" dirty="0"/>
              <a:t> </a:t>
            </a:r>
            <a:r>
              <a:rPr lang="ru-RU" sz="1200" i="1" dirty="0" err="1"/>
              <a:t>можливість</a:t>
            </a:r>
            <a:r>
              <a:rPr lang="ru-RU" sz="1200" i="1" dirty="0"/>
              <a:t> </a:t>
            </a:r>
            <a:r>
              <a:rPr lang="ru-RU" sz="1200" i="1" dirty="0" err="1"/>
              <a:t>перевизначити</a:t>
            </a:r>
            <a:r>
              <a:rPr lang="ru-RU" sz="1200" i="1" dirty="0"/>
              <a:t> (</a:t>
            </a:r>
            <a:r>
              <a:rPr lang="ru-RU" sz="1200" i="1" dirty="0" err="1"/>
              <a:t>або</a:t>
            </a:r>
            <a:r>
              <a:rPr lang="ru-RU" sz="1200" i="1" dirty="0"/>
              <a:t> </a:t>
            </a:r>
            <a:r>
              <a:rPr lang="ru-RU" sz="1200" i="1" dirty="0" err="1"/>
              <a:t>перевантажити</a:t>
            </a:r>
            <a:r>
              <a:rPr lang="ru-RU" sz="1200" i="1" dirty="0"/>
              <a:t>) </a:t>
            </a:r>
            <a:r>
              <a:rPr lang="ru-RU" sz="1200" i="1" dirty="0" err="1"/>
              <a:t>методи</a:t>
            </a:r>
            <a:r>
              <a:rPr lang="ru-RU" sz="1200" i="1" dirty="0"/>
              <a:t> </a:t>
            </a:r>
            <a:r>
              <a:rPr lang="ru-RU" sz="1200" i="1" dirty="0" err="1"/>
              <a:t>свого</a:t>
            </a:r>
            <a:r>
              <a:rPr lang="ru-RU" sz="1200" i="1" dirty="0"/>
              <a:t> </a:t>
            </a:r>
            <a:r>
              <a:rPr lang="ru-RU" sz="1200" i="1" dirty="0" err="1"/>
              <a:t>батьківського</a:t>
            </a:r>
            <a:r>
              <a:rPr lang="ru-RU" sz="1200" i="1" dirty="0"/>
              <a:t> </a:t>
            </a:r>
            <a:r>
              <a:rPr lang="ru-RU" sz="1200" i="1" dirty="0" err="1"/>
              <a:t>класу</a:t>
            </a:r>
            <a:r>
              <a:rPr lang="ru-RU" sz="1200" i="1" dirty="0"/>
              <a:t>. </a:t>
            </a:r>
            <a:r>
              <a:rPr lang="ru-RU" sz="1200" i="1" dirty="0" err="1"/>
              <a:t>Це</a:t>
            </a:r>
            <a:r>
              <a:rPr lang="ru-RU" sz="1200" i="1" dirty="0"/>
              <a:t> </a:t>
            </a:r>
            <a:r>
              <a:rPr lang="ru-RU" sz="1200" i="1" dirty="0" err="1"/>
              <a:t>означає</a:t>
            </a:r>
            <a:r>
              <a:rPr lang="ru-RU" sz="1200" i="1" dirty="0"/>
              <a:t>, </a:t>
            </a:r>
            <a:r>
              <a:rPr lang="ru-RU" sz="1200" i="1" dirty="0" err="1"/>
              <a:t>що</a:t>
            </a:r>
            <a:r>
              <a:rPr lang="ru-RU" sz="1200" i="1" dirty="0"/>
              <a:t> </a:t>
            </a:r>
            <a:r>
              <a:rPr lang="ru-RU" sz="1200" i="1" dirty="0" err="1"/>
              <a:t>підклас</a:t>
            </a:r>
            <a:r>
              <a:rPr lang="ru-RU" sz="1200" i="1" dirty="0"/>
              <a:t> </a:t>
            </a:r>
            <a:r>
              <a:rPr lang="ru-RU" sz="1200" i="1" dirty="0" err="1"/>
              <a:t>може</a:t>
            </a:r>
            <a:r>
              <a:rPr lang="ru-RU" sz="1200" i="1" dirty="0"/>
              <a:t> </a:t>
            </a:r>
            <a:r>
              <a:rPr lang="ru-RU" sz="1200" i="1" dirty="0" err="1"/>
              <a:t>мати</a:t>
            </a:r>
            <a:r>
              <a:rPr lang="ru-RU" sz="1200" i="1" dirty="0"/>
              <a:t> свою </a:t>
            </a:r>
            <a:r>
              <a:rPr lang="ru-RU" sz="1200" i="1" dirty="0" err="1"/>
              <a:t>власну</a:t>
            </a:r>
            <a:r>
              <a:rPr lang="ru-RU" sz="1200" i="1" dirty="0"/>
              <a:t> </a:t>
            </a:r>
            <a:r>
              <a:rPr lang="ru-RU" sz="1200" i="1" dirty="0" err="1"/>
              <a:t>реалізацію</a:t>
            </a:r>
            <a:r>
              <a:rPr lang="ru-RU" sz="1200" i="1" dirty="0"/>
              <a:t> </a:t>
            </a:r>
            <a:r>
              <a:rPr lang="ru-RU" sz="1200" i="1" dirty="0" err="1"/>
              <a:t>методів</a:t>
            </a:r>
            <a:r>
              <a:rPr lang="ru-RU" sz="1200" i="1" dirty="0"/>
              <a:t>, </a:t>
            </a:r>
            <a:r>
              <a:rPr lang="ru-RU" sz="1200" i="1" dirty="0" err="1"/>
              <a:t>які</a:t>
            </a:r>
            <a:r>
              <a:rPr lang="ru-RU" sz="1200" i="1" dirty="0"/>
              <a:t> </a:t>
            </a:r>
            <a:r>
              <a:rPr lang="ru-RU" sz="1200" i="1" dirty="0" err="1"/>
              <a:t>успадковані</a:t>
            </a:r>
            <a:r>
              <a:rPr lang="ru-RU" sz="1200" i="1" dirty="0"/>
              <a:t> </a:t>
            </a:r>
            <a:r>
              <a:rPr lang="ru-RU" sz="1200" i="1" dirty="0" err="1"/>
              <a:t>від</a:t>
            </a:r>
            <a:r>
              <a:rPr lang="ru-RU" sz="1200" i="1" dirty="0"/>
              <a:t> </a:t>
            </a:r>
            <a:r>
              <a:rPr lang="ru-RU" sz="1200" i="1" dirty="0" err="1"/>
              <a:t>батьківського</a:t>
            </a:r>
            <a:r>
              <a:rPr lang="ru-RU" sz="1200" i="1" dirty="0"/>
              <a:t> </a:t>
            </a:r>
            <a:r>
              <a:rPr lang="ru-RU" sz="1200" i="1" dirty="0" err="1"/>
              <a:t>класу</a:t>
            </a:r>
            <a:r>
              <a:rPr lang="ru-RU" sz="1200" i="1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200" b="1" i="1" dirty="0" err="1"/>
              <a:t>Додавання</a:t>
            </a:r>
            <a:r>
              <a:rPr lang="ru-RU" sz="1200" b="1" i="1" dirty="0"/>
              <a:t> </a:t>
            </a:r>
            <a:r>
              <a:rPr lang="ru-RU" sz="1200" b="1" i="1" dirty="0" err="1"/>
              <a:t>нових</a:t>
            </a:r>
            <a:r>
              <a:rPr lang="ru-RU" sz="1200" b="1" i="1" dirty="0"/>
              <a:t> </a:t>
            </a:r>
            <a:r>
              <a:rPr lang="ru-RU" sz="1200" b="1" i="1" dirty="0" err="1"/>
              <a:t>методів</a:t>
            </a:r>
            <a:r>
              <a:rPr lang="ru-RU" sz="1200" b="1" i="1" dirty="0"/>
              <a:t> та </a:t>
            </a:r>
            <a:r>
              <a:rPr lang="ru-RU" sz="1200" b="1" i="1" dirty="0" err="1"/>
              <a:t>властивостей</a:t>
            </a:r>
            <a:r>
              <a:rPr lang="ru-RU" sz="1200" b="1" i="1" dirty="0"/>
              <a:t>:</a:t>
            </a:r>
            <a:r>
              <a:rPr lang="ru-RU" sz="1200" i="1" dirty="0"/>
              <a:t> </a:t>
            </a:r>
            <a:r>
              <a:rPr lang="ru-RU" sz="1200" i="1" dirty="0" err="1"/>
              <a:t>Підклас</a:t>
            </a:r>
            <a:r>
              <a:rPr lang="ru-RU" sz="1200" i="1" dirty="0"/>
              <a:t> </a:t>
            </a:r>
            <a:r>
              <a:rPr lang="ru-RU" sz="1200" i="1" dirty="0" err="1"/>
              <a:t>може</a:t>
            </a:r>
            <a:r>
              <a:rPr lang="ru-RU" sz="1200" i="1" dirty="0"/>
              <a:t> </a:t>
            </a:r>
            <a:r>
              <a:rPr lang="ru-RU" sz="1200" i="1" dirty="0" err="1"/>
              <a:t>також</a:t>
            </a:r>
            <a:r>
              <a:rPr lang="ru-RU" sz="1200" i="1" dirty="0"/>
              <a:t> </a:t>
            </a:r>
            <a:r>
              <a:rPr lang="ru-RU" sz="1200" i="1" dirty="0" err="1"/>
              <a:t>мати</a:t>
            </a:r>
            <a:r>
              <a:rPr lang="ru-RU" sz="1200" i="1" dirty="0"/>
              <a:t> </a:t>
            </a:r>
            <a:r>
              <a:rPr lang="ru-RU" sz="1200" i="1" dirty="0" err="1"/>
              <a:t>свої</a:t>
            </a:r>
            <a:r>
              <a:rPr lang="ru-RU" sz="1200" i="1" dirty="0"/>
              <a:t> </a:t>
            </a:r>
            <a:r>
              <a:rPr lang="ru-RU" sz="1200" i="1" dirty="0" err="1"/>
              <a:t>власні</a:t>
            </a:r>
            <a:r>
              <a:rPr lang="ru-RU" sz="1200" i="1" dirty="0"/>
              <a:t> </a:t>
            </a:r>
            <a:r>
              <a:rPr lang="ru-RU" sz="1200" i="1" dirty="0" err="1"/>
              <a:t>методи</a:t>
            </a:r>
            <a:r>
              <a:rPr lang="ru-RU" sz="1200" i="1" dirty="0"/>
              <a:t> та </a:t>
            </a:r>
            <a:r>
              <a:rPr lang="ru-RU" sz="1200" i="1" dirty="0" err="1"/>
              <a:t>властивості</a:t>
            </a:r>
            <a:r>
              <a:rPr lang="ru-RU" sz="1200" i="1" dirty="0"/>
              <a:t>, </a:t>
            </a:r>
            <a:r>
              <a:rPr lang="ru-RU" sz="1200" i="1" dirty="0" err="1"/>
              <a:t>які</a:t>
            </a:r>
            <a:r>
              <a:rPr lang="ru-RU" sz="1200" i="1" dirty="0"/>
              <a:t> не </a:t>
            </a:r>
            <a:r>
              <a:rPr lang="ru-RU" sz="1200" i="1" dirty="0" err="1"/>
              <a:t>присутні</a:t>
            </a:r>
            <a:r>
              <a:rPr lang="ru-RU" sz="1200" i="1" dirty="0"/>
              <a:t> </a:t>
            </a:r>
            <a:r>
              <a:rPr lang="ru-RU" sz="1200" i="1" dirty="0" smtClean="0"/>
              <a:t>в </a:t>
            </a:r>
            <a:r>
              <a:rPr lang="ru-RU" sz="1200" i="1" dirty="0" err="1" smtClean="0"/>
              <a:t>батьківському</a:t>
            </a:r>
            <a:r>
              <a:rPr lang="ru-RU" sz="1200" i="1" dirty="0" smtClean="0"/>
              <a:t> </a:t>
            </a:r>
            <a:r>
              <a:rPr lang="ru-RU" sz="1200" i="1" dirty="0" err="1"/>
              <a:t>класі</a:t>
            </a:r>
            <a:r>
              <a:rPr lang="ru-RU" sz="1200" i="1" dirty="0"/>
              <a:t>. </a:t>
            </a:r>
            <a:r>
              <a:rPr lang="ru-RU" sz="1200" i="1" dirty="0" err="1"/>
              <a:t>Це</a:t>
            </a:r>
            <a:r>
              <a:rPr lang="ru-RU" sz="1200" i="1" dirty="0"/>
              <a:t> </a:t>
            </a:r>
            <a:r>
              <a:rPr lang="ru-RU" sz="1200" i="1" dirty="0" err="1"/>
              <a:t>дозволяє</a:t>
            </a:r>
            <a:r>
              <a:rPr lang="ru-RU" sz="1200" i="1" dirty="0"/>
              <a:t> </a:t>
            </a:r>
            <a:r>
              <a:rPr lang="ru-RU" sz="1200" i="1" dirty="0" err="1"/>
              <a:t>розширювати</a:t>
            </a:r>
            <a:r>
              <a:rPr lang="ru-RU" sz="1200" i="1" dirty="0"/>
              <a:t> </a:t>
            </a:r>
            <a:r>
              <a:rPr lang="ru-RU" sz="1200" i="1" dirty="0" err="1"/>
              <a:t>функціональність</a:t>
            </a:r>
            <a:r>
              <a:rPr lang="ru-RU" sz="1200" i="1" dirty="0"/>
              <a:t> </a:t>
            </a:r>
            <a:r>
              <a:rPr lang="ru-RU" sz="1200" i="1" dirty="0" err="1"/>
              <a:t>класу</a:t>
            </a:r>
            <a:r>
              <a:rPr lang="ru-RU" sz="1200" i="1" dirty="0"/>
              <a:t> через </a:t>
            </a:r>
            <a:r>
              <a:rPr lang="ru-RU" sz="1200" i="1" dirty="0" err="1"/>
              <a:t>створення</a:t>
            </a:r>
            <a:r>
              <a:rPr lang="ru-RU" sz="1200" i="1" dirty="0"/>
              <a:t> </a:t>
            </a:r>
            <a:r>
              <a:rPr lang="ru-RU" sz="1200" i="1" dirty="0" err="1"/>
              <a:t>нових</a:t>
            </a:r>
            <a:r>
              <a:rPr lang="ru-RU" sz="1200" i="1" dirty="0"/>
              <a:t> </a:t>
            </a:r>
            <a:r>
              <a:rPr lang="ru-RU" sz="1200" i="1" dirty="0" err="1"/>
              <a:t>методів</a:t>
            </a:r>
            <a:r>
              <a:rPr lang="ru-RU" sz="1200" i="1" dirty="0"/>
              <a:t> </a:t>
            </a:r>
            <a:r>
              <a:rPr lang="ru-RU" sz="1200" i="1" dirty="0" err="1"/>
              <a:t>чи</a:t>
            </a:r>
            <a:r>
              <a:rPr lang="ru-RU" sz="1200" i="1" dirty="0"/>
              <a:t> </a:t>
            </a:r>
            <a:r>
              <a:rPr lang="ru-RU" sz="1200" i="1" dirty="0" err="1"/>
              <a:t>атрибутів</a:t>
            </a:r>
            <a:r>
              <a:rPr lang="ru-RU" sz="1200" i="1" dirty="0" smtClean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200" b="1" dirty="0" err="1"/>
              <a:t>Успадкування</a:t>
            </a:r>
            <a:r>
              <a:rPr lang="ru-RU" sz="1200" b="1" dirty="0"/>
              <a:t> </a:t>
            </a:r>
            <a:r>
              <a:rPr lang="ru-RU" sz="1200" b="1" dirty="0" err="1"/>
              <a:t>ланцюжком</a:t>
            </a:r>
            <a:r>
              <a:rPr lang="ru-RU" sz="1200" b="1" dirty="0"/>
              <a:t>: </a:t>
            </a:r>
            <a:r>
              <a:rPr lang="ru-RU" sz="1200" dirty="0"/>
              <a:t>У </a:t>
            </a:r>
            <a:r>
              <a:rPr lang="ru-RU" sz="1200" dirty="0" err="1"/>
              <a:t>більш</a:t>
            </a:r>
            <a:r>
              <a:rPr lang="ru-RU" sz="1200" dirty="0"/>
              <a:t> </a:t>
            </a:r>
            <a:r>
              <a:rPr lang="ru-RU" sz="1200" dirty="0" err="1"/>
              <a:t>складних</a:t>
            </a:r>
            <a:r>
              <a:rPr lang="ru-RU" sz="1200" dirty="0"/>
              <a:t> системах </a:t>
            </a:r>
            <a:r>
              <a:rPr lang="ru-RU" sz="1200" dirty="0" err="1"/>
              <a:t>може</a:t>
            </a:r>
            <a:r>
              <a:rPr lang="ru-RU" sz="1200" dirty="0"/>
              <a:t> </a:t>
            </a:r>
            <a:r>
              <a:rPr lang="ru-RU" sz="1200" dirty="0" err="1"/>
              <a:t>відбуватися</a:t>
            </a:r>
            <a:r>
              <a:rPr lang="ru-RU" sz="1200" dirty="0"/>
              <a:t> </a:t>
            </a:r>
            <a:r>
              <a:rPr lang="ru-RU" sz="1200" dirty="0" err="1"/>
              <a:t>багаторівневе</a:t>
            </a:r>
            <a:r>
              <a:rPr lang="ru-RU" sz="1200" dirty="0"/>
              <a:t> </a:t>
            </a:r>
            <a:r>
              <a:rPr lang="ru-RU" sz="1200" dirty="0" err="1"/>
              <a:t>успадкування</a:t>
            </a:r>
            <a:r>
              <a:rPr lang="ru-RU" sz="1200" dirty="0"/>
              <a:t>, коли </a:t>
            </a:r>
            <a:r>
              <a:rPr lang="ru-RU" sz="1200" dirty="0" err="1"/>
              <a:t>підклас</a:t>
            </a:r>
            <a:r>
              <a:rPr lang="ru-RU" sz="1200" dirty="0"/>
              <a:t> сам </a:t>
            </a:r>
            <a:r>
              <a:rPr lang="ru-RU" sz="1200" dirty="0" err="1"/>
              <a:t>стає</a:t>
            </a:r>
            <a:r>
              <a:rPr lang="ru-RU" sz="1200" dirty="0"/>
              <a:t> </a:t>
            </a:r>
            <a:r>
              <a:rPr lang="ru-RU" sz="1200" dirty="0" err="1"/>
              <a:t>батьківським</a:t>
            </a:r>
            <a:r>
              <a:rPr lang="ru-RU" sz="1200" dirty="0"/>
              <a:t> </a:t>
            </a:r>
            <a:r>
              <a:rPr lang="ru-RU" sz="1200" dirty="0" err="1"/>
              <a:t>класом</a:t>
            </a:r>
            <a:r>
              <a:rPr lang="ru-RU" sz="1200" dirty="0"/>
              <a:t> для </a:t>
            </a:r>
            <a:r>
              <a:rPr lang="ru-RU" sz="1200" dirty="0" err="1"/>
              <a:t>іншого</a:t>
            </a:r>
            <a:r>
              <a:rPr lang="ru-RU" sz="1200" dirty="0"/>
              <a:t> </a:t>
            </a:r>
            <a:r>
              <a:rPr lang="ru-RU" sz="1200" dirty="0" err="1"/>
              <a:t>підкласу</a:t>
            </a:r>
            <a:r>
              <a:rPr lang="ru-RU" sz="12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1200" b="1" dirty="0" err="1"/>
              <a:t>Загальність</a:t>
            </a:r>
            <a:r>
              <a:rPr lang="ru-RU" sz="1200" b="1" dirty="0"/>
              <a:t> та </a:t>
            </a:r>
            <a:r>
              <a:rPr lang="ru-RU" sz="1200" b="1" dirty="0" err="1"/>
              <a:t>спеціалізація</a:t>
            </a:r>
            <a:r>
              <a:rPr lang="ru-RU" sz="1200" b="1" dirty="0"/>
              <a:t>: </a:t>
            </a:r>
            <a:r>
              <a:rPr lang="ru-RU" sz="1200" dirty="0" err="1"/>
              <a:t>Спадкування</a:t>
            </a:r>
            <a:r>
              <a:rPr lang="ru-RU" sz="1200" dirty="0"/>
              <a:t> </a:t>
            </a:r>
            <a:r>
              <a:rPr lang="ru-RU" sz="1200" dirty="0" err="1"/>
              <a:t>дозволяє</a:t>
            </a:r>
            <a:r>
              <a:rPr lang="ru-RU" sz="1200" dirty="0"/>
              <a:t> </a:t>
            </a:r>
            <a:r>
              <a:rPr lang="ru-RU" sz="1200" dirty="0" err="1"/>
              <a:t>створювати</a:t>
            </a:r>
            <a:r>
              <a:rPr lang="ru-RU" sz="1200" dirty="0"/>
              <a:t> </a:t>
            </a:r>
            <a:r>
              <a:rPr lang="ru-RU" sz="1200" dirty="0" err="1"/>
              <a:t>класи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спеціалізуються</a:t>
            </a:r>
            <a:r>
              <a:rPr lang="ru-RU" sz="1200" dirty="0"/>
              <a:t> на </a:t>
            </a:r>
            <a:r>
              <a:rPr lang="ru-RU" sz="1200" dirty="0" err="1"/>
              <a:t>певних</a:t>
            </a:r>
            <a:r>
              <a:rPr lang="ru-RU" sz="1200" dirty="0"/>
              <a:t> аспектах </a:t>
            </a:r>
            <a:r>
              <a:rPr lang="ru-RU" sz="1200" dirty="0" err="1"/>
              <a:t>або</a:t>
            </a:r>
            <a:r>
              <a:rPr lang="ru-RU" sz="1200" dirty="0"/>
              <a:t> </a:t>
            </a:r>
            <a:r>
              <a:rPr lang="ru-RU" sz="1200" dirty="0" err="1"/>
              <a:t>розширюють</a:t>
            </a:r>
            <a:r>
              <a:rPr lang="ru-RU" sz="1200" dirty="0"/>
              <a:t> </a:t>
            </a:r>
            <a:r>
              <a:rPr lang="ru-RU" sz="1200" dirty="0" err="1"/>
              <a:t>функціональність</a:t>
            </a:r>
            <a:r>
              <a:rPr lang="ru-RU" sz="1200" dirty="0"/>
              <a:t> </a:t>
            </a:r>
            <a:r>
              <a:rPr lang="ru-RU" sz="1200" dirty="0" err="1"/>
              <a:t>класів</a:t>
            </a:r>
            <a:r>
              <a:rPr lang="ru-RU" sz="1200" dirty="0"/>
              <a:t> </a:t>
            </a:r>
            <a:r>
              <a:rPr lang="ru-RU" sz="1200" dirty="0" err="1"/>
              <a:t>батьківського</a:t>
            </a:r>
            <a:r>
              <a:rPr lang="ru-RU" sz="1200" dirty="0"/>
              <a:t> </a:t>
            </a:r>
            <a:r>
              <a:rPr lang="ru-RU" sz="1200" dirty="0" err="1"/>
              <a:t>рівня</a:t>
            </a:r>
            <a:r>
              <a:rPr lang="ru-RU" sz="1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200" dirty="0" err="1"/>
              <a:t>Спадкування</a:t>
            </a:r>
            <a:r>
              <a:rPr lang="ru-RU" sz="1200" dirty="0"/>
              <a:t> є </a:t>
            </a:r>
            <a:r>
              <a:rPr lang="ru-RU" sz="1200" dirty="0" err="1"/>
              <a:t>потужним</a:t>
            </a:r>
            <a:r>
              <a:rPr lang="ru-RU" sz="1200" dirty="0"/>
              <a:t> </a:t>
            </a:r>
            <a:r>
              <a:rPr lang="ru-RU" sz="1200" dirty="0" err="1"/>
              <a:t>механізмом</a:t>
            </a:r>
            <a:r>
              <a:rPr lang="ru-RU" sz="1200" dirty="0"/>
              <a:t> у </a:t>
            </a:r>
            <a:r>
              <a:rPr lang="ru-RU" sz="1200" dirty="0" err="1"/>
              <a:t>світі</a:t>
            </a:r>
            <a:r>
              <a:rPr lang="ru-RU" sz="1200" dirty="0"/>
              <a:t> </a:t>
            </a:r>
            <a:r>
              <a:rPr lang="ru-RU" sz="1200" dirty="0" err="1"/>
              <a:t>об'єктно-орієнтованого</a:t>
            </a:r>
            <a:r>
              <a:rPr lang="ru-RU" sz="1200" dirty="0"/>
              <a:t> </a:t>
            </a:r>
            <a:r>
              <a:rPr lang="ru-RU" sz="1200" dirty="0" err="1"/>
              <a:t>програмування</a:t>
            </a:r>
            <a:r>
              <a:rPr lang="ru-RU" sz="1200" dirty="0"/>
              <a:t>, </a:t>
            </a:r>
            <a:r>
              <a:rPr lang="ru-RU" sz="1200" dirty="0" err="1"/>
              <a:t>який</a:t>
            </a:r>
            <a:r>
              <a:rPr lang="ru-RU" sz="1200" dirty="0"/>
              <a:t> </a:t>
            </a:r>
            <a:r>
              <a:rPr lang="ru-RU" sz="1200" dirty="0" err="1"/>
              <a:t>дозволяє</a:t>
            </a:r>
            <a:r>
              <a:rPr lang="ru-RU" sz="1200" dirty="0"/>
              <a:t> </a:t>
            </a:r>
            <a:r>
              <a:rPr lang="ru-RU" sz="1200" dirty="0" err="1"/>
              <a:t>підвищити</a:t>
            </a:r>
            <a:r>
              <a:rPr lang="ru-RU" sz="1200" dirty="0"/>
              <a:t> </a:t>
            </a:r>
            <a:r>
              <a:rPr lang="ru-RU" sz="1200" dirty="0" err="1"/>
              <a:t>повторне</a:t>
            </a:r>
            <a:r>
              <a:rPr lang="ru-RU" sz="1200" dirty="0"/>
              <a:t> </a:t>
            </a:r>
            <a:r>
              <a:rPr lang="ru-RU" sz="1200" dirty="0" err="1"/>
              <a:t>використання</a:t>
            </a:r>
            <a:r>
              <a:rPr lang="ru-RU" sz="1200" dirty="0"/>
              <a:t> коду, </a:t>
            </a:r>
            <a:r>
              <a:rPr lang="ru-RU" sz="1200" dirty="0" err="1"/>
              <a:t>покращити</a:t>
            </a:r>
            <a:r>
              <a:rPr lang="ru-RU" sz="1200" dirty="0"/>
              <a:t>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організацію</a:t>
            </a:r>
            <a:r>
              <a:rPr lang="ru-RU" sz="1200" dirty="0"/>
              <a:t> та </a:t>
            </a:r>
            <a:r>
              <a:rPr lang="ru-RU" sz="1200" dirty="0" err="1"/>
              <a:t>спростити</a:t>
            </a:r>
            <a:r>
              <a:rPr lang="ru-RU" sz="1200" dirty="0"/>
              <a:t> </a:t>
            </a:r>
            <a:r>
              <a:rPr lang="ru-RU" sz="1200" dirty="0" err="1"/>
              <a:t>розробку</a:t>
            </a:r>
            <a:r>
              <a:rPr lang="ru-RU" sz="1200" dirty="0"/>
              <a:t> </a:t>
            </a:r>
            <a:r>
              <a:rPr lang="ru-RU" sz="1200" dirty="0" err="1"/>
              <a:t>програм</a:t>
            </a:r>
            <a:r>
              <a:rPr lang="ru-RU" sz="1200" dirty="0"/>
              <a:t>. За </a:t>
            </a:r>
            <a:r>
              <a:rPr lang="ru-RU" sz="1200" dirty="0" err="1"/>
              <a:t>допомогою</a:t>
            </a:r>
            <a:r>
              <a:rPr lang="ru-RU" sz="1200" dirty="0"/>
              <a:t> </a:t>
            </a:r>
            <a:r>
              <a:rPr lang="ru-RU" sz="1200" dirty="0" err="1"/>
              <a:t>спадкування</a:t>
            </a:r>
            <a:r>
              <a:rPr lang="ru-RU" sz="1200" dirty="0"/>
              <a:t> </a:t>
            </a:r>
            <a:r>
              <a:rPr lang="ru-RU" sz="1200" dirty="0" err="1"/>
              <a:t>створюються</a:t>
            </a:r>
            <a:r>
              <a:rPr lang="ru-RU" sz="1200" dirty="0"/>
              <a:t> </a:t>
            </a:r>
            <a:r>
              <a:rPr lang="ru-RU" sz="1200" dirty="0" err="1"/>
              <a:t>ієрархії</a:t>
            </a:r>
            <a:r>
              <a:rPr lang="ru-RU" sz="1200" dirty="0"/>
              <a:t> </a:t>
            </a:r>
            <a:r>
              <a:rPr lang="ru-RU" sz="1200" dirty="0" err="1"/>
              <a:t>класів</a:t>
            </a:r>
            <a:r>
              <a:rPr lang="ru-RU" sz="1200" dirty="0"/>
              <a:t>, </a:t>
            </a:r>
            <a:r>
              <a:rPr lang="ru-RU" sz="1200" dirty="0" err="1"/>
              <a:t>які</a:t>
            </a:r>
            <a:r>
              <a:rPr lang="ru-RU" sz="1200" dirty="0"/>
              <a:t> </a:t>
            </a:r>
            <a:r>
              <a:rPr lang="ru-RU" sz="1200" dirty="0" err="1"/>
              <a:t>дозволяють</a:t>
            </a:r>
            <a:r>
              <a:rPr lang="ru-RU" sz="1200" dirty="0"/>
              <a:t> </a:t>
            </a:r>
            <a:r>
              <a:rPr lang="ru-RU" sz="1200" dirty="0" err="1"/>
              <a:t>ефективно</a:t>
            </a:r>
            <a:r>
              <a:rPr lang="ru-RU" sz="1200" dirty="0"/>
              <a:t> </a:t>
            </a:r>
            <a:r>
              <a:rPr lang="ru-RU" sz="1200" dirty="0" err="1"/>
              <a:t>моделювати</a:t>
            </a:r>
            <a:r>
              <a:rPr lang="ru-RU" sz="1200" dirty="0"/>
              <a:t> </a:t>
            </a:r>
            <a:r>
              <a:rPr lang="ru-RU" sz="1200" dirty="0" err="1"/>
              <a:t>відносини</a:t>
            </a:r>
            <a:r>
              <a:rPr lang="ru-RU" sz="1200" dirty="0"/>
              <a:t> </a:t>
            </a:r>
            <a:r>
              <a:rPr lang="ru-RU" sz="1200" dirty="0" err="1"/>
              <a:t>між</a:t>
            </a:r>
            <a:r>
              <a:rPr lang="ru-RU" sz="1200" dirty="0"/>
              <a:t> </a:t>
            </a:r>
            <a:r>
              <a:rPr lang="ru-RU" sz="1200" dirty="0" err="1"/>
              <a:t>об'єктами</a:t>
            </a:r>
            <a:r>
              <a:rPr lang="ru-RU" sz="1200" dirty="0"/>
              <a:t> та </a:t>
            </a:r>
            <a:r>
              <a:rPr lang="ru-RU" sz="1200" dirty="0" err="1"/>
              <a:t>забезпечують</a:t>
            </a:r>
            <a:r>
              <a:rPr lang="ru-RU" sz="1200" dirty="0"/>
              <a:t> </a:t>
            </a:r>
            <a:r>
              <a:rPr lang="ru-RU" sz="1200" dirty="0" err="1"/>
              <a:t>більшу</a:t>
            </a:r>
            <a:r>
              <a:rPr lang="ru-RU" sz="1200" dirty="0"/>
              <a:t> </a:t>
            </a:r>
            <a:r>
              <a:rPr lang="ru-RU" sz="1200" dirty="0" err="1"/>
              <a:t>гнучкість</a:t>
            </a:r>
            <a:r>
              <a:rPr lang="ru-RU" sz="1200" dirty="0"/>
              <a:t> у </a:t>
            </a:r>
            <a:r>
              <a:rPr lang="ru-RU" sz="1200" dirty="0" err="1"/>
              <a:t>розробці</a:t>
            </a:r>
            <a:r>
              <a:rPr lang="ru-RU" sz="1200" dirty="0"/>
              <a:t> </a:t>
            </a:r>
            <a:r>
              <a:rPr lang="ru-RU" sz="1200" dirty="0" err="1"/>
              <a:t>програмного</a:t>
            </a:r>
            <a:r>
              <a:rPr lang="ru-RU" sz="1200" dirty="0"/>
              <a:t> </a:t>
            </a:r>
            <a:r>
              <a:rPr lang="ru-RU" sz="1200" dirty="0" err="1"/>
              <a:t>забезпечення</a:t>
            </a:r>
            <a:r>
              <a:rPr lang="ru-RU" sz="1200" dirty="0" smtClean="0"/>
              <a:t>.</a:t>
            </a:r>
            <a:endParaRPr lang="ru-RU" sz="1200" i="1" dirty="0" smtClean="0"/>
          </a:p>
        </p:txBody>
      </p:sp>
      <p:pic>
        <p:nvPicPr>
          <p:cNvPr id="9218" name="Picture 2" descr="Типи успадкування в C ++ - Інш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760" y="2423046"/>
            <a:ext cx="3922140" cy="253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3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48" y="139700"/>
            <a:ext cx="10058400" cy="1001776"/>
          </a:xfrm>
        </p:spPr>
        <p:txBody>
          <a:bodyPr/>
          <a:lstStyle/>
          <a:p>
            <a:r>
              <a:rPr lang="ru-RU" b="1" u="sng" dirty="0" err="1" smtClean="0"/>
              <a:t>Поліморфізм</a:t>
            </a:r>
            <a:endParaRPr lang="en-US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31900"/>
            <a:ext cx="7619999" cy="5168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b="1" dirty="0" err="1"/>
              <a:t>Поліморфізм</a:t>
            </a:r>
            <a:r>
              <a:rPr lang="ru-RU" sz="1300" b="1" dirty="0"/>
              <a:t> -</a:t>
            </a:r>
            <a:r>
              <a:rPr lang="ru-RU" sz="1300" dirty="0"/>
              <a:t> </a:t>
            </a:r>
            <a:r>
              <a:rPr lang="ru-RU" sz="1300" dirty="0" err="1"/>
              <a:t>це</a:t>
            </a:r>
            <a:r>
              <a:rPr lang="ru-RU" sz="1300" dirty="0"/>
              <a:t> принцип </a:t>
            </a:r>
            <a:r>
              <a:rPr lang="ru-RU" sz="1300" dirty="0" err="1"/>
              <a:t>об'єктно-орієнтованого</a:t>
            </a:r>
            <a:r>
              <a:rPr lang="ru-RU" sz="1300" dirty="0"/>
              <a:t> </a:t>
            </a:r>
            <a:r>
              <a:rPr lang="ru-RU" sz="1300" dirty="0" err="1"/>
              <a:t>програмування</a:t>
            </a:r>
            <a:r>
              <a:rPr lang="ru-RU" sz="1300" dirty="0"/>
              <a:t>, </a:t>
            </a:r>
            <a:r>
              <a:rPr lang="ru-RU" sz="1300" dirty="0" err="1"/>
              <a:t>який</a:t>
            </a:r>
            <a:r>
              <a:rPr lang="ru-RU" sz="1300" dirty="0"/>
              <a:t>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об'єктам</a:t>
            </a:r>
            <a:r>
              <a:rPr lang="ru-RU" sz="1300" dirty="0"/>
              <a:t> </a:t>
            </a:r>
            <a:r>
              <a:rPr lang="ru-RU" sz="1300" dirty="0" err="1"/>
              <a:t>різних</a:t>
            </a:r>
            <a:r>
              <a:rPr lang="ru-RU" sz="1300" dirty="0"/>
              <a:t> </a:t>
            </a:r>
            <a:r>
              <a:rPr lang="ru-RU" sz="1300" dirty="0" err="1"/>
              <a:t>класів</a:t>
            </a:r>
            <a:r>
              <a:rPr lang="ru-RU" sz="1300" dirty="0"/>
              <a:t> </a:t>
            </a:r>
            <a:r>
              <a:rPr lang="ru-RU" sz="1300" dirty="0" err="1"/>
              <a:t>використовувати</a:t>
            </a:r>
            <a:r>
              <a:rPr lang="ru-RU" sz="1300" dirty="0"/>
              <a:t> </a:t>
            </a:r>
            <a:r>
              <a:rPr lang="ru-RU" sz="1300" dirty="0" err="1"/>
              <a:t>спільний</a:t>
            </a:r>
            <a:r>
              <a:rPr lang="ru-RU" sz="1300" dirty="0"/>
              <a:t> </a:t>
            </a:r>
            <a:r>
              <a:rPr lang="ru-RU" sz="1300" dirty="0" err="1"/>
              <a:t>інтерфейс</a:t>
            </a:r>
            <a:r>
              <a:rPr lang="ru-RU" sz="1300" dirty="0"/>
              <a:t> для </a:t>
            </a:r>
            <a:r>
              <a:rPr lang="ru-RU" sz="1300" dirty="0" err="1"/>
              <a:t>виклику</a:t>
            </a:r>
            <a:r>
              <a:rPr lang="ru-RU" sz="1300" dirty="0"/>
              <a:t> </a:t>
            </a:r>
            <a:r>
              <a:rPr lang="ru-RU" sz="1300" dirty="0" err="1"/>
              <a:t>методів</a:t>
            </a:r>
            <a:r>
              <a:rPr lang="ru-RU" sz="1300" dirty="0"/>
              <a:t>, але </a:t>
            </a:r>
            <a:r>
              <a:rPr lang="ru-RU" sz="1300" dirty="0" err="1"/>
              <a:t>здійснювати</a:t>
            </a:r>
            <a:r>
              <a:rPr lang="ru-RU" sz="1300" dirty="0"/>
              <a:t> </a:t>
            </a:r>
            <a:r>
              <a:rPr lang="ru-RU" sz="1300" dirty="0" err="1"/>
              <a:t>різні</a:t>
            </a:r>
            <a:r>
              <a:rPr lang="ru-RU" sz="1300" dirty="0"/>
              <a:t> </a:t>
            </a:r>
            <a:r>
              <a:rPr lang="ru-RU" sz="1300" dirty="0" err="1"/>
              <a:t>операції</a:t>
            </a:r>
            <a:r>
              <a:rPr lang="ru-RU" sz="1300" dirty="0"/>
              <a:t> в </a:t>
            </a:r>
            <a:r>
              <a:rPr lang="ru-RU" sz="1300" dirty="0" err="1"/>
              <a:t>залежності</a:t>
            </a:r>
            <a:r>
              <a:rPr lang="ru-RU" sz="1300" dirty="0"/>
              <a:t> </a:t>
            </a:r>
            <a:r>
              <a:rPr lang="ru-RU" sz="1300" dirty="0" err="1"/>
              <a:t>від</a:t>
            </a:r>
            <a:r>
              <a:rPr lang="ru-RU" sz="1300" dirty="0"/>
              <a:t> конкретного </a:t>
            </a:r>
            <a:r>
              <a:rPr lang="ru-RU" sz="1300" dirty="0" err="1"/>
              <a:t>класу</a:t>
            </a:r>
            <a:r>
              <a:rPr lang="ru-RU" sz="1300" dirty="0"/>
              <a:t> </a:t>
            </a:r>
            <a:r>
              <a:rPr lang="ru-RU" sz="1300" dirty="0" err="1"/>
              <a:t>об'єкта</a:t>
            </a:r>
            <a:r>
              <a:rPr lang="ru-RU" sz="1300" dirty="0"/>
              <a:t>. </a:t>
            </a:r>
            <a:r>
              <a:rPr lang="ru-RU" sz="1300" dirty="0" err="1"/>
              <a:t>Іншими</a:t>
            </a:r>
            <a:r>
              <a:rPr lang="ru-RU" sz="1300" dirty="0"/>
              <a:t> словами, </a:t>
            </a:r>
            <a:r>
              <a:rPr lang="ru-RU" sz="1300" dirty="0" err="1"/>
              <a:t>об'єкти</a:t>
            </a:r>
            <a:r>
              <a:rPr lang="ru-RU" sz="1300" dirty="0"/>
              <a:t> </a:t>
            </a:r>
            <a:r>
              <a:rPr lang="ru-RU" sz="1300" dirty="0" err="1"/>
              <a:t>можуть</a:t>
            </a:r>
            <a:r>
              <a:rPr lang="ru-RU" sz="1300" dirty="0"/>
              <a:t> вести себе </a:t>
            </a:r>
            <a:r>
              <a:rPr lang="ru-RU" sz="1300" dirty="0" err="1"/>
              <a:t>по-різному</a:t>
            </a:r>
            <a:r>
              <a:rPr lang="ru-RU" sz="1300" dirty="0"/>
              <a:t> в </a:t>
            </a:r>
            <a:r>
              <a:rPr lang="ru-RU" sz="1300" dirty="0" err="1"/>
              <a:t>залежності</a:t>
            </a:r>
            <a:r>
              <a:rPr lang="ru-RU" sz="1300" dirty="0"/>
              <a:t> </a:t>
            </a:r>
            <a:r>
              <a:rPr lang="ru-RU" sz="1300" dirty="0" err="1"/>
              <a:t>від</a:t>
            </a:r>
            <a:r>
              <a:rPr lang="ru-RU" sz="1300" dirty="0"/>
              <a:t> </a:t>
            </a:r>
            <a:r>
              <a:rPr lang="ru-RU" sz="1300" dirty="0" err="1"/>
              <a:t>їх</a:t>
            </a:r>
            <a:r>
              <a:rPr lang="ru-RU" sz="1300" dirty="0"/>
              <a:t> типу </a:t>
            </a:r>
            <a:r>
              <a:rPr lang="ru-RU" sz="1300" dirty="0" err="1"/>
              <a:t>чи</a:t>
            </a:r>
            <a:r>
              <a:rPr lang="ru-RU" sz="1300" dirty="0"/>
              <a:t> </a:t>
            </a:r>
            <a:r>
              <a:rPr lang="ru-RU" sz="1300" dirty="0" err="1"/>
              <a:t>класу</a:t>
            </a:r>
            <a:r>
              <a:rPr lang="ru-RU" sz="1300" dirty="0"/>
              <a:t>.</a:t>
            </a:r>
          </a:p>
          <a:p>
            <a:pPr marL="0" indent="0">
              <a:buNone/>
            </a:pPr>
            <a:r>
              <a:rPr lang="ru-RU" sz="1300" dirty="0" err="1"/>
              <a:t>Основні</a:t>
            </a:r>
            <a:r>
              <a:rPr lang="ru-RU" sz="1300" dirty="0"/>
              <a:t> </a:t>
            </a:r>
            <a:r>
              <a:rPr lang="ru-RU" sz="1300" dirty="0" err="1"/>
              <a:t>аспекти</a:t>
            </a:r>
            <a:r>
              <a:rPr lang="ru-RU" sz="1300" dirty="0"/>
              <a:t> </a:t>
            </a:r>
            <a:r>
              <a:rPr lang="ru-RU" sz="1300" dirty="0" err="1"/>
              <a:t>поліморфізму</a:t>
            </a:r>
            <a:r>
              <a:rPr lang="ru-RU" sz="1300" dirty="0"/>
              <a:t>:</a:t>
            </a:r>
          </a:p>
          <a:p>
            <a:r>
              <a:rPr lang="ru-RU" sz="1300" b="1" dirty="0" err="1"/>
              <a:t>Перевантаження</a:t>
            </a:r>
            <a:r>
              <a:rPr lang="ru-RU" sz="1300" b="1" dirty="0"/>
              <a:t> </a:t>
            </a:r>
            <a:r>
              <a:rPr lang="ru-RU" sz="1300" b="1" dirty="0" err="1"/>
              <a:t>методів</a:t>
            </a:r>
            <a:r>
              <a:rPr lang="ru-RU" sz="1300" b="1" dirty="0"/>
              <a:t>:</a:t>
            </a:r>
            <a:r>
              <a:rPr lang="ru-RU" sz="1300" dirty="0"/>
              <a:t>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можливість</a:t>
            </a:r>
            <a:r>
              <a:rPr lang="ru-RU" sz="1300" dirty="0"/>
              <a:t> </a:t>
            </a:r>
            <a:r>
              <a:rPr lang="ru-RU" sz="1300" dirty="0" err="1"/>
              <a:t>викликати</a:t>
            </a:r>
            <a:r>
              <a:rPr lang="ru-RU" sz="1300" dirty="0"/>
              <a:t> </a:t>
            </a:r>
            <a:r>
              <a:rPr lang="ru-RU" sz="1300" dirty="0" err="1"/>
              <a:t>однойменні</a:t>
            </a:r>
            <a:r>
              <a:rPr lang="ru-RU" sz="1300" dirty="0"/>
              <a:t> </a:t>
            </a:r>
            <a:r>
              <a:rPr lang="ru-RU" sz="1300" dirty="0" err="1"/>
              <a:t>методи</a:t>
            </a:r>
            <a:r>
              <a:rPr lang="ru-RU" sz="1300" dirty="0"/>
              <a:t> у </a:t>
            </a:r>
            <a:r>
              <a:rPr lang="ru-RU" sz="1300" dirty="0" err="1"/>
              <a:t>різних</a:t>
            </a:r>
            <a:r>
              <a:rPr lang="ru-RU" sz="1300" dirty="0"/>
              <a:t> </a:t>
            </a:r>
            <a:r>
              <a:rPr lang="ru-RU" sz="1300" dirty="0" err="1"/>
              <a:t>класах</a:t>
            </a:r>
            <a:r>
              <a:rPr lang="ru-RU" sz="1300" dirty="0"/>
              <a:t>, і вони </a:t>
            </a:r>
            <a:r>
              <a:rPr lang="ru-RU" sz="1300" dirty="0" err="1"/>
              <a:t>будуть</a:t>
            </a:r>
            <a:r>
              <a:rPr lang="ru-RU" sz="1300" dirty="0"/>
              <a:t> </a:t>
            </a:r>
            <a:r>
              <a:rPr lang="ru-RU" sz="1300" dirty="0" err="1"/>
              <a:t>виконувати</a:t>
            </a:r>
            <a:r>
              <a:rPr lang="ru-RU" sz="1300" dirty="0"/>
              <a:t> </a:t>
            </a:r>
            <a:r>
              <a:rPr lang="ru-RU" sz="1300" dirty="0" err="1"/>
              <a:t>різні</a:t>
            </a:r>
            <a:r>
              <a:rPr lang="ru-RU" sz="1300" dirty="0"/>
              <a:t> </a:t>
            </a:r>
            <a:r>
              <a:rPr lang="ru-RU" sz="1300" dirty="0" err="1"/>
              <a:t>операції</a:t>
            </a:r>
            <a:r>
              <a:rPr lang="ru-RU" sz="1300" dirty="0"/>
              <a:t> </a:t>
            </a:r>
            <a:r>
              <a:rPr lang="ru-RU" sz="1300" dirty="0" err="1"/>
              <a:t>залежно</a:t>
            </a:r>
            <a:r>
              <a:rPr lang="ru-RU" sz="1300" dirty="0"/>
              <a:t> </a:t>
            </a:r>
            <a:r>
              <a:rPr lang="ru-RU" sz="1300" dirty="0" err="1"/>
              <a:t>від</a:t>
            </a:r>
            <a:r>
              <a:rPr lang="ru-RU" sz="1300" dirty="0"/>
              <a:t> типу </a:t>
            </a:r>
            <a:r>
              <a:rPr lang="ru-RU" sz="1300" dirty="0" err="1"/>
              <a:t>об'єкта</a:t>
            </a:r>
            <a:r>
              <a:rPr lang="ru-RU" sz="1300" dirty="0"/>
              <a:t>, </a:t>
            </a:r>
            <a:r>
              <a:rPr lang="ru-RU" sz="1300" dirty="0" err="1"/>
              <a:t>який</a:t>
            </a:r>
            <a:r>
              <a:rPr lang="ru-RU" sz="1300" dirty="0"/>
              <a:t> </a:t>
            </a:r>
            <a:r>
              <a:rPr lang="ru-RU" sz="1300" dirty="0" err="1"/>
              <a:t>їх</a:t>
            </a:r>
            <a:r>
              <a:rPr lang="ru-RU" sz="1300" dirty="0"/>
              <a:t> </a:t>
            </a:r>
            <a:r>
              <a:rPr lang="ru-RU" sz="1300" dirty="0" err="1"/>
              <a:t>викликає</a:t>
            </a:r>
            <a:r>
              <a:rPr lang="ru-RU" sz="1300" dirty="0"/>
              <a:t>.</a:t>
            </a:r>
          </a:p>
          <a:p>
            <a:r>
              <a:rPr lang="ru-RU" sz="1300" b="1" dirty="0" err="1"/>
              <a:t>Поліморфізм</a:t>
            </a:r>
            <a:r>
              <a:rPr lang="ru-RU" sz="1300" b="1" dirty="0"/>
              <a:t> через </a:t>
            </a:r>
            <a:r>
              <a:rPr lang="ru-RU" sz="1300" b="1" dirty="0" err="1"/>
              <a:t>успадкування</a:t>
            </a:r>
            <a:r>
              <a:rPr lang="ru-RU" sz="1300" b="1" dirty="0"/>
              <a:t>:</a:t>
            </a:r>
            <a:r>
              <a:rPr lang="ru-RU" sz="1300" dirty="0"/>
              <a:t> При </a:t>
            </a:r>
            <a:r>
              <a:rPr lang="ru-RU" sz="1300" dirty="0" err="1"/>
              <a:t>використанні</a:t>
            </a:r>
            <a:r>
              <a:rPr lang="ru-RU" sz="1300" dirty="0"/>
              <a:t> </a:t>
            </a:r>
            <a:r>
              <a:rPr lang="ru-RU" sz="1300" dirty="0" err="1"/>
              <a:t>успадкування</a:t>
            </a:r>
            <a:r>
              <a:rPr lang="ru-RU" sz="1300" dirty="0"/>
              <a:t>, </a:t>
            </a:r>
            <a:r>
              <a:rPr lang="ru-RU" sz="1300" dirty="0" err="1"/>
              <a:t>підклас</a:t>
            </a:r>
            <a:r>
              <a:rPr lang="ru-RU" sz="1300" dirty="0"/>
              <a:t>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перевизначити</a:t>
            </a:r>
            <a:r>
              <a:rPr lang="ru-RU" sz="1300" dirty="0"/>
              <a:t> (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навіть</a:t>
            </a:r>
            <a:r>
              <a:rPr lang="ru-RU" sz="1300" dirty="0"/>
              <a:t> не </a:t>
            </a:r>
            <a:r>
              <a:rPr lang="ru-RU" sz="1300" dirty="0" err="1"/>
              <a:t>перевизначати</a:t>
            </a:r>
            <a:r>
              <a:rPr lang="ru-RU" sz="1300" dirty="0"/>
              <a:t>) </a:t>
            </a:r>
            <a:r>
              <a:rPr lang="ru-RU" sz="1300" dirty="0" err="1"/>
              <a:t>методи</a:t>
            </a:r>
            <a:r>
              <a:rPr lang="ru-RU" sz="1300" dirty="0"/>
              <a:t> </a:t>
            </a:r>
            <a:r>
              <a:rPr lang="ru-RU" sz="1300" dirty="0" err="1"/>
              <a:t>свого</a:t>
            </a:r>
            <a:r>
              <a:rPr lang="ru-RU" sz="1300" dirty="0"/>
              <a:t> </a:t>
            </a:r>
            <a:r>
              <a:rPr lang="ru-RU" sz="1300" dirty="0" err="1"/>
              <a:t>батьківського</a:t>
            </a:r>
            <a:r>
              <a:rPr lang="ru-RU" sz="1300" dirty="0"/>
              <a:t> </a:t>
            </a:r>
            <a:r>
              <a:rPr lang="ru-RU" sz="1300" dirty="0" err="1"/>
              <a:t>класу</a:t>
            </a:r>
            <a:r>
              <a:rPr lang="ru-RU" sz="1300" dirty="0"/>
              <a:t>. Таким чином, один метод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мати</a:t>
            </a:r>
            <a:r>
              <a:rPr lang="ru-RU" sz="1300" dirty="0"/>
              <a:t> </a:t>
            </a:r>
            <a:r>
              <a:rPr lang="ru-RU" sz="1300" dirty="0" err="1"/>
              <a:t>різну</a:t>
            </a:r>
            <a:r>
              <a:rPr lang="ru-RU" sz="1300" dirty="0"/>
              <a:t> </a:t>
            </a:r>
            <a:r>
              <a:rPr lang="ru-RU" sz="1300" dirty="0" err="1"/>
              <a:t>реалізацію</a:t>
            </a:r>
            <a:r>
              <a:rPr lang="ru-RU" sz="1300" dirty="0"/>
              <a:t> для </a:t>
            </a:r>
            <a:r>
              <a:rPr lang="ru-RU" sz="1300" dirty="0" err="1"/>
              <a:t>різних</a:t>
            </a:r>
            <a:r>
              <a:rPr lang="ru-RU" sz="1300" dirty="0"/>
              <a:t> </a:t>
            </a:r>
            <a:r>
              <a:rPr lang="ru-RU" sz="1300" dirty="0" err="1"/>
              <a:t>класів</a:t>
            </a:r>
            <a:r>
              <a:rPr lang="ru-RU" sz="1300" dirty="0" smtClean="0"/>
              <a:t>.</a:t>
            </a:r>
          </a:p>
          <a:p>
            <a:r>
              <a:rPr lang="ru-RU" sz="1300" b="1" dirty="0" err="1"/>
              <a:t>Поліморфізм</a:t>
            </a:r>
            <a:r>
              <a:rPr lang="ru-RU" sz="1300" b="1" dirty="0"/>
              <a:t> через </a:t>
            </a:r>
            <a:r>
              <a:rPr lang="ru-RU" sz="1300" b="1" dirty="0" err="1"/>
              <a:t>інтерфейси</a:t>
            </a:r>
            <a:r>
              <a:rPr lang="ru-RU" sz="1300" dirty="0"/>
              <a:t>: </a:t>
            </a:r>
            <a:r>
              <a:rPr lang="ru-RU" sz="1300" dirty="0" err="1"/>
              <a:t>Інтерфейси</a:t>
            </a:r>
            <a:r>
              <a:rPr lang="ru-RU" sz="1300" dirty="0"/>
              <a:t> в ООП </a:t>
            </a:r>
            <a:r>
              <a:rPr lang="ru-RU" sz="1300" dirty="0" err="1"/>
              <a:t>дозволяють</a:t>
            </a:r>
            <a:r>
              <a:rPr lang="ru-RU" sz="1300" dirty="0"/>
              <a:t> </a:t>
            </a:r>
            <a:r>
              <a:rPr lang="ru-RU" sz="1300" dirty="0" err="1"/>
              <a:t>використовувати</a:t>
            </a:r>
            <a:r>
              <a:rPr lang="ru-RU" sz="1300" dirty="0"/>
              <a:t> </a:t>
            </a:r>
            <a:r>
              <a:rPr lang="ru-RU" sz="1300" dirty="0" err="1"/>
              <a:t>різні</a:t>
            </a:r>
            <a:r>
              <a:rPr lang="ru-RU" sz="1300" dirty="0"/>
              <a:t> </a:t>
            </a:r>
            <a:r>
              <a:rPr lang="ru-RU" sz="1300" dirty="0" err="1"/>
              <a:t>класи</a:t>
            </a:r>
            <a:r>
              <a:rPr lang="ru-RU" sz="1300" dirty="0"/>
              <a:t> через </a:t>
            </a:r>
            <a:r>
              <a:rPr lang="ru-RU" sz="1300" dirty="0" err="1"/>
              <a:t>спільний</a:t>
            </a:r>
            <a:r>
              <a:rPr lang="ru-RU" sz="1300" dirty="0"/>
              <a:t> </a:t>
            </a:r>
            <a:r>
              <a:rPr lang="ru-RU" sz="1300" dirty="0" err="1"/>
              <a:t>інтерфейс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визначає</a:t>
            </a:r>
            <a:r>
              <a:rPr lang="ru-RU" sz="1300" dirty="0"/>
              <a:t> </a:t>
            </a:r>
            <a:r>
              <a:rPr lang="ru-RU" sz="1300" dirty="0" err="1"/>
              <a:t>методи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мають</a:t>
            </a:r>
            <a:r>
              <a:rPr lang="ru-RU" sz="1300" dirty="0"/>
              <a:t> бути </a:t>
            </a:r>
            <a:r>
              <a:rPr lang="ru-RU" sz="1300" dirty="0" err="1"/>
              <a:t>реалізовані</a:t>
            </a:r>
            <a:r>
              <a:rPr lang="ru-RU" sz="1300" dirty="0"/>
              <a:t> в </a:t>
            </a:r>
            <a:r>
              <a:rPr lang="ru-RU" sz="1300" dirty="0" err="1"/>
              <a:t>цих</a:t>
            </a:r>
            <a:r>
              <a:rPr lang="ru-RU" sz="1300" dirty="0"/>
              <a:t> </a:t>
            </a:r>
            <a:r>
              <a:rPr lang="ru-RU" sz="1300" dirty="0" err="1"/>
              <a:t>класах</a:t>
            </a:r>
            <a:r>
              <a:rPr lang="ru-RU" sz="1300" dirty="0"/>
              <a:t>. </a:t>
            </a:r>
            <a:r>
              <a:rPr lang="ru-RU" sz="1300" dirty="0" err="1"/>
              <a:t>Об'єкти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</a:t>
            </a:r>
            <a:r>
              <a:rPr lang="ru-RU" sz="1300" dirty="0" err="1"/>
              <a:t>реалізують</a:t>
            </a:r>
            <a:r>
              <a:rPr lang="ru-RU" sz="1300" dirty="0"/>
              <a:t> один і той же </a:t>
            </a:r>
            <a:r>
              <a:rPr lang="ru-RU" sz="1300" dirty="0" err="1"/>
              <a:t>інтерфейс</a:t>
            </a:r>
            <a:r>
              <a:rPr lang="ru-RU" sz="1300" dirty="0"/>
              <a:t>, </a:t>
            </a:r>
            <a:r>
              <a:rPr lang="ru-RU" sz="1300" dirty="0" err="1"/>
              <a:t>можуть</a:t>
            </a:r>
            <a:r>
              <a:rPr lang="ru-RU" sz="1300" dirty="0"/>
              <a:t> </a:t>
            </a:r>
            <a:r>
              <a:rPr lang="ru-RU" sz="1300" dirty="0" err="1"/>
              <a:t>викликати</a:t>
            </a:r>
            <a:r>
              <a:rPr lang="ru-RU" sz="1300" dirty="0"/>
              <a:t> </a:t>
            </a:r>
            <a:r>
              <a:rPr lang="ru-RU" sz="1300" dirty="0" err="1"/>
              <a:t>однакові</a:t>
            </a:r>
            <a:r>
              <a:rPr lang="ru-RU" sz="1300" dirty="0"/>
              <a:t> </a:t>
            </a:r>
            <a:r>
              <a:rPr lang="ru-RU" sz="1300" dirty="0" err="1"/>
              <a:t>методи</a:t>
            </a:r>
            <a:r>
              <a:rPr lang="ru-RU" sz="1300" dirty="0"/>
              <a:t>, але </a:t>
            </a:r>
            <a:r>
              <a:rPr lang="ru-RU" sz="1300" dirty="0" err="1"/>
              <a:t>робити</a:t>
            </a:r>
            <a:r>
              <a:rPr lang="ru-RU" sz="1300" dirty="0"/>
              <a:t>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по-різному</a:t>
            </a:r>
            <a:r>
              <a:rPr lang="ru-RU" sz="1300" dirty="0"/>
              <a:t> </a:t>
            </a:r>
            <a:r>
              <a:rPr lang="ru-RU" sz="1300" dirty="0" err="1"/>
              <a:t>залежно</a:t>
            </a:r>
            <a:r>
              <a:rPr lang="ru-RU" sz="1300" dirty="0"/>
              <a:t> </a:t>
            </a:r>
            <a:r>
              <a:rPr lang="ru-RU" sz="1300" dirty="0" err="1"/>
              <a:t>від</a:t>
            </a:r>
            <a:r>
              <a:rPr lang="ru-RU" sz="1300" dirty="0"/>
              <a:t> </a:t>
            </a:r>
            <a:r>
              <a:rPr lang="ru-RU" sz="1300" dirty="0" err="1"/>
              <a:t>своєї</a:t>
            </a:r>
            <a:r>
              <a:rPr lang="ru-RU" sz="1300" dirty="0"/>
              <a:t> </a:t>
            </a:r>
            <a:r>
              <a:rPr lang="ru-RU" sz="1300" dirty="0" err="1"/>
              <a:t>конкретної</a:t>
            </a:r>
            <a:r>
              <a:rPr lang="ru-RU" sz="1300" dirty="0"/>
              <a:t> </a:t>
            </a:r>
            <a:r>
              <a:rPr lang="ru-RU" sz="1300" dirty="0" err="1"/>
              <a:t>реалізації</a:t>
            </a:r>
            <a:r>
              <a:rPr lang="ru-RU" sz="1300" dirty="0"/>
              <a:t>.</a:t>
            </a:r>
          </a:p>
          <a:p>
            <a:r>
              <a:rPr lang="ru-RU" sz="1300" b="1" dirty="0" err="1"/>
              <a:t>Параметричний</a:t>
            </a:r>
            <a:r>
              <a:rPr lang="ru-RU" sz="1300" b="1" dirty="0"/>
              <a:t> </a:t>
            </a:r>
            <a:r>
              <a:rPr lang="ru-RU" sz="1300" b="1" dirty="0" err="1"/>
              <a:t>поліморфізм</a:t>
            </a:r>
            <a:r>
              <a:rPr lang="ru-RU" sz="1300" b="1" dirty="0"/>
              <a:t> (</a:t>
            </a:r>
            <a:r>
              <a:rPr lang="ru-RU" sz="1300" b="1" dirty="0" err="1"/>
              <a:t>шаблони</a:t>
            </a:r>
            <a:r>
              <a:rPr lang="ru-RU" sz="1300" b="1" dirty="0"/>
              <a:t>): </a:t>
            </a:r>
            <a:r>
              <a:rPr lang="ru-RU" sz="1300" dirty="0" err="1"/>
              <a:t>Це</a:t>
            </a:r>
            <a:r>
              <a:rPr lang="ru-RU" sz="1300" dirty="0"/>
              <a:t> форма </a:t>
            </a:r>
            <a:r>
              <a:rPr lang="ru-RU" sz="1300" dirty="0" err="1"/>
              <a:t>поліморфізму</a:t>
            </a:r>
            <a:r>
              <a:rPr lang="ru-RU" sz="1300" dirty="0"/>
              <a:t>, яка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писати</a:t>
            </a:r>
            <a:r>
              <a:rPr lang="ru-RU" sz="1300" dirty="0"/>
              <a:t> </a:t>
            </a:r>
            <a:r>
              <a:rPr lang="ru-RU" sz="1300" dirty="0" err="1"/>
              <a:t>універсальний</a:t>
            </a:r>
            <a:r>
              <a:rPr lang="ru-RU" sz="1300" dirty="0"/>
              <a:t> код, </a:t>
            </a:r>
            <a:r>
              <a:rPr lang="ru-RU" sz="1300" dirty="0" err="1"/>
              <a:t>який</a:t>
            </a:r>
            <a:r>
              <a:rPr lang="ru-RU" sz="1300" dirty="0"/>
              <a:t> </a:t>
            </a:r>
            <a:r>
              <a:rPr lang="ru-RU" sz="1300" dirty="0" err="1"/>
              <a:t>працює</a:t>
            </a:r>
            <a:r>
              <a:rPr lang="ru-RU" sz="1300" dirty="0"/>
              <a:t> з </a:t>
            </a:r>
            <a:r>
              <a:rPr lang="ru-RU" sz="1300" dirty="0" err="1"/>
              <a:t>різними</a:t>
            </a:r>
            <a:r>
              <a:rPr lang="ru-RU" sz="1300" dirty="0"/>
              <a:t> типами </a:t>
            </a:r>
            <a:r>
              <a:rPr lang="ru-RU" sz="1300" dirty="0" err="1"/>
              <a:t>даних</a:t>
            </a:r>
            <a:r>
              <a:rPr lang="ru-RU" sz="1300" dirty="0"/>
              <a:t> без </a:t>
            </a:r>
            <a:r>
              <a:rPr lang="ru-RU" sz="1300" dirty="0" err="1"/>
              <a:t>прив'язки</a:t>
            </a:r>
            <a:r>
              <a:rPr lang="ru-RU" sz="1300" dirty="0"/>
              <a:t> до конкретного типу.</a:t>
            </a:r>
          </a:p>
          <a:p>
            <a:r>
              <a:rPr lang="ru-RU" sz="1300" b="1" dirty="0" err="1"/>
              <a:t>Поліморфізм</a:t>
            </a:r>
            <a:r>
              <a:rPr lang="ru-RU" sz="1300" b="1" dirty="0"/>
              <a:t> </a:t>
            </a:r>
            <a:r>
              <a:rPr lang="ru-RU" sz="1300" b="1" dirty="0" err="1"/>
              <a:t>виклику</a:t>
            </a:r>
            <a:r>
              <a:rPr lang="ru-RU" sz="1300" b="1" dirty="0"/>
              <a:t> </a:t>
            </a:r>
            <a:r>
              <a:rPr lang="ru-RU" sz="1300" b="1" dirty="0" err="1"/>
              <a:t>методів</a:t>
            </a:r>
            <a:r>
              <a:rPr lang="ru-RU" sz="1300" b="1" dirty="0"/>
              <a:t>: </a:t>
            </a:r>
            <a:r>
              <a:rPr lang="ru-RU" sz="1300" dirty="0" err="1"/>
              <a:t>Це</a:t>
            </a:r>
            <a:r>
              <a:rPr lang="ru-RU" sz="1300" dirty="0"/>
              <a:t> </a:t>
            </a:r>
            <a:r>
              <a:rPr lang="ru-RU" sz="1300" dirty="0" err="1"/>
              <a:t>означає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виклик</a:t>
            </a:r>
            <a:r>
              <a:rPr lang="ru-RU" sz="1300" dirty="0"/>
              <a:t> методу </a:t>
            </a:r>
            <a:r>
              <a:rPr lang="ru-RU" sz="1300" dirty="0" err="1"/>
              <a:t>може</a:t>
            </a:r>
            <a:r>
              <a:rPr lang="ru-RU" sz="1300" dirty="0"/>
              <a:t> </a:t>
            </a:r>
            <a:r>
              <a:rPr lang="ru-RU" sz="1300" dirty="0" err="1"/>
              <a:t>виконувати</a:t>
            </a:r>
            <a:r>
              <a:rPr lang="ru-RU" sz="1300" dirty="0"/>
              <a:t> </a:t>
            </a:r>
            <a:r>
              <a:rPr lang="ru-RU" sz="1300" dirty="0" err="1"/>
              <a:t>операції</a:t>
            </a:r>
            <a:r>
              <a:rPr lang="ru-RU" sz="1300" dirty="0"/>
              <a:t>, </a:t>
            </a:r>
            <a:r>
              <a:rPr lang="ru-RU" sz="1300" dirty="0" err="1"/>
              <a:t>визначені</a:t>
            </a:r>
            <a:r>
              <a:rPr lang="ru-RU" sz="1300" dirty="0"/>
              <a:t> для конкретного </a:t>
            </a:r>
            <a:r>
              <a:rPr lang="ru-RU" sz="1300" dirty="0" err="1"/>
              <a:t>об'єкта</a:t>
            </a:r>
            <a:r>
              <a:rPr lang="ru-RU" sz="1300" dirty="0"/>
              <a:t> в час </a:t>
            </a:r>
            <a:r>
              <a:rPr lang="ru-RU" sz="1300" dirty="0" err="1"/>
              <a:t>виконання</a:t>
            </a:r>
            <a:r>
              <a:rPr lang="ru-RU" sz="1300" dirty="0"/>
              <a:t> </a:t>
            </a:r>
            <a:r>
              <a:rPr lang="ru-RU" sz="1300" dirty="0" err="1"/>
              <a:t>програми</a:t>
            </a:r>
            <a:r>
              <a:rPr lang="ru-RU" sz="1300" dirty="0"/>
              <a:t>.</a:t>
            </a:r>
          </a:p>
          <a:p>
            <a:pPr marL="0" indent="0">
              <a:buNone/>
            </a:pPr>
            <a:r>
              <a:rPr lang="ru-RU" sz="1300" dirty="0" err="1"/>
              <a:t>Поліморфізм</a:t>
            </a:r>
            <a:r>
              <a:rPr lang="ru-RU" sz="1300" dirty="0"/>
              <a:t> </a:t>
            </a:r>
            <a:r>
              <a:rPr lang="ru-RU" sz="1300" dirty="0" err="1"/>
              <a:t>дозволяє</a:t>
            </a:r>
            <a:r>
              <a:rPr lang="ru-RU" sz="1300" dirty="0"/>
              <a:t> </a:t>
            </a:r>
            <a:r>
              <a:rPr lang="ru-RU" sz="1300" dirty="0" err="1"/>
              <a:t>покращити</a:t>
            </a:r>
            <a:r>
              <a:rPr lang="ru-RU" sz="1300" dirty="0"/>
              <a:t> </a:t>
            </a:r>
            <a:r>
              <a:rPr lang="ru-RU" sz="1300" dirty="0" err="1"/>
              <a:t>читабельність</a:t>
            </a:r>
            <a:r>
              <a:rPr lang="ru-RU" sz="1300" dirty="0"/>
              <a:t> коду, </a:t>
            </a:r>
            <a:r>
              <a:rPr lang="ru-RU" sz="1300" dirty="0" err="1"/>
              <a:t>спрощує</a:t>
            </a:r>
            <a:r>
              <a:rPr lang="ru-RU" sz="1300" dirty="0"/>
              <a:t> роботу з </a:t>
            </a:r>
            <a:r>
              <a:rPr lang="ru-RU" sz="1300" dirty="0" err="1"/>
              <a:t>різними</a:t>
            </a:r>
            <a:r>
              <a:rPr lang="ru-RU" sz="1300" dirty="0"/>
              <a:t> </a:t>
            </a:r>
            <a:r>
              <a:rPr lang="ru-RU" sz="1300" dirty="0" err="1"/>
              <a:t>класами</a:t>
            </a:r>
            <a:r>
              <a:rPr lang="ru-RU" sz="1300" dirty="0"/>
              <a:t> та </a:t>
            </a:r>
            <a:r>
              <a:rPr lang="ru-RU" sz="1300" dirty="0" err="1"/>
              <a:t>об'єктами</a:t>
            </a:r>
            <a:r>
              <a:rPr lang="ru-RU" sz="1300" dirty="0"/>
              <a:t>, </a:t>
            </a:r>
            <a:r>
              <a:rPr lang="ru-RU" sz="1300" dirty="0" err="1"/>
              <a:t>робить</a:t>
            </a:r>
            <a:r>
              <a:rPr lang="ru-RU" sz="1300" dirty="0"/>
              <a:t> </a:t>
            </a:r>
            <a:r>
              <a:rPr lang="ru-RU" sz="1300" dirty="0" err="1"/>
              <a:t>програми</a:t>
            </a:r>
            <a:r>
              <a:rPr lang="ru-RU" sz="1300" dirty="0"/>
              <a:t> </a:t>
            </a:r>
            <a:r>
              <a:rPr lang="ru-RU" sz="1300" dirty="0" err="1"/>
              <a:t>більш</a:t>
            </a:r>
            <a:r>
              <a:rPr lang="ru-RU" sz="1300" dirty="0"/>
              <a:t> </a:t>
            </a:r>
            <a:r>
              <a:rPr lang="ru-RU" sz="1300" dirty="0" err="1"/>
              <a:t>гнучкими</a:t>
            </a:r>
            <a:r>
              <a:rPr lang="ru-RU" sz="1300" dirty="0"/>
              <a:t> та </a:t>
            </a:r>
            <a:r>
              <a:rPr lang="ru-RU" sz="1300" dirty="0" err="1"/>
              <a:t>розширюваними</a:t>
            </a:r>
            <a:r>
              <a:rPr lang="ru-RU" sz="1300" dirty="0"/>
              <a:t>, </a:t>
            </a:r>
            <a:r>
              <a:rPr lang="ru-RU" sz="1300" dirty="0" err="1"/>
              <a:t>оскільки</a:t>
            </a:r>
            <a:r>
              <a:rPr lang="ru-RU" sz="1300" dirty="0"/>
              <a:t> вони </a:t>
            </a:r>
            <a:r>
              <a:rPr lang="ru-RU" sz="1300" dirty="0" err="1"/>
              <a:t>можуть</a:t>
            </a:r>
            <a:r>
              <a:rPr lang="ru-RU" sz="1300" dirty="0"/>
              <a:t> </a:t>
            </a:r>
            <a:r>
              <a:rPr lang="ru-RU" sz="1300" dirty="0" err="1"/>
              <a:t>пристосовуватися</a:t>
            </a:r>
            <a:r>
              <a:rPr lang="ru-RU" sz="1300" dirty="0"/>
              <a:t> до </a:t>
            </a:r>
            <a:r>
              <a:rPr lang="ru-RU" sz="1300" dirty="0" err="1"/>
              <a:t>різних</a:t>
            </a:r>
            <a:r>
              <a:rPr lang="ru-RU" sz="1300" dirty="0"/>
              <a:t> </a:t>
            </a:r>
            <a:r>
              <a:rPr lang="ru-RU" sz="1300" dirty="0" err="1"/>
              <a:t>сценаріїв</a:t>
            </a:r>
            <a:r>
              <a:rPr lang="ru-RU" sz="1300" dirty="0"/>
              <a:t> </a:t>
            </a:r>
            <a:r>
              <a:rPr lang="ru-RU" sz="1300" dirty="0" err="1" smtClean="0"/>
              <a:t>використання</a:t>
            </a:r>
            <a:r>
              <a:rPr lang="ru-RU" sz="1300" dirty="0"/>
              <a:t>.</a:t>
            </a:r>
          </a:p>
        </p:txBody>
      </p:sp>
      <p:pic>
        <p:nvPicPr>
          <p:cNvPr id="10244" name="Picture 4" descr="Поліморфізм у Jav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6512"/>
          <a:stretch/>
        </p:blipFill>
        <p:spPr bwMode="auto">
          <a:xfrm>
            <a:off x="7903838" y="2104794"/>
            <a:ext cx="3856362" cy="30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093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223</TotalTime>
  <Words>1579</Words>
  <Application>Microsoft Office PowerPoint</Application>
  <PresentationFormat>Произвольный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Дерево</vt:lpstr>
      <vt:lpstr>Об'єктно-орієнтоване програмування. (Object-oriented programming)</vt:lpstr>
      <vt:lpstr>Програмування</vt:lpstr>
      <vt:lpstr>Мова програмування</vt:lpstr>
      <vt:lpstr>Парадигми програмування </vt:lpstr>
      <vt:lpstr>Що обрати?</vt:lpstr>
      <vt:lpstr>Об'єктно-орієнтоване програмування (ООП)</vt:lpstr>
      <vt:lpstr>Класи та об'єкти</vt:lpstr>
      <vt:lpstr>Спадкування</vt:lpstr>
      <vt:lpstr>Поліморфізм</vt:lpstr>
      <vt:lpstr>Інкапсуляція</vt:lpstr>
      <vt:lpstr>абстракція</vt:lpstr>
      <vt:lpstr>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ООП</dc:title>
  <dc:creator>UserVL</dc:creator>
  <cp:lastModifiedBy>Тарас Мельник</cp:lastModifiedBy>
  <cp:revision>24</cp:revision>
  <dcterms:created xsi:type="dcterms:W3CDTF">2023-12-28T16:44:05Z</dcterms:created>
  <dcterms:modified xsi:type="dcterms:W3CDTF">2024-01-04T12:53:37Z</dcterms:modified>
</cp:coreProperties>
</file>