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828" r:id="rId11"/>
    <p:sldMasterId id="2147483852" r:id="rId12"/>
  </p:sldMasterIdLst>
  <p:sldIdLst>
    <p:sldId id="259" r:id="rId13"/>
    <p:sldId id="277" r:id="rId14"/>
    <p:sldId id="260" r:id="rId15"/>
    <p:sldId id="282" r:id="rId16"/>
    <p:sldId id="261" r:id="rId17"/>
    <p:sldId id="262" r:id="rId18"/>
    <p:sldId id="283" r:id="rId19"/>
    <p:sldId id="263" r:id="rId20"/>
    <p:sldId id="264" r:id="rId21"/>
    <p:sldId id="265" r:id="rId22"/>
    <p:sldId id="266" r:id="rId23"/>
    <p:sldId id="267" r:id="rId24"/>
    <p:sldId id="268" r:id="rId25"/>
    <p:sldId id="278" r:id="rId26"/>
    <p:sldId id="276" r:id="rId27"/>
    <p:sldId id="27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7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68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077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8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2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63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2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54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278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9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58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465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17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6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81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18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16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4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9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7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62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10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140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20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1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17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70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255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79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64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4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3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6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4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8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9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8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9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6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1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3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6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8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4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4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75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29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88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7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6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2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8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3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1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4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34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8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9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08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11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79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45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11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10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8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9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2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44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4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2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73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6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51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20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6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40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83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4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8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10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2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7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200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05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14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26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1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9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99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21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59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14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36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3%D1%83%D1%81%D0%B8_(%D0%B3%D1%80%D0%B0)&amp;action=edit&amp;redlink=1" TargetMode="External"/><Relationship Id="rId2" Type="http://schemas.openxmlformats.org/officeDocument/2006/relationships/hyperlink" Target="https://uk.wikipedia.org/wiki/%D0%93%D0%BE%D1%80%D1%8E%D0%B4%D1%83%D0%B1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8.png"/><Relationship Id="rId5" Type="http://schemas.openxmlformats.org/officeDocument/2006/relationships/hyperlink" Target="https://uk.wikipedia.org/wiki/%D0%9A%D0%B2%D0%B0%D1%87_(%D0%B3%D1%80%D0%B0)" TargetMode="External"/><Relationship Id="rId4" Type="http://schemas.openxmlformats.org/officeDocument/2006/relationships/hyperlink" Target="https://uk.wikipedia.org/w/index.php?title=%D0%94%D0%BE%D0%B2%D0%B3%D0%B0_%D0%BB%D0%BE%D0%B7%D0%B0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A%D1%80%D0%B0%D0%BA%D0%BB%D1%96" TargetMode="External"/><Relationship Id="rId3" Type="http://schemas.openxmlformats.org/officeDocument/2006/relationships/hyperlink" Target="https://uk.wikipedia.org/wiki/%D0%A5%D0%BE%D0%BA%D0%B5%D0%B9" TargetMode="External"/><Relationship Id="rId7" Type="http://schemas.openxmlformats.org/officeDocument/2006/relationships/hyperlink" Target="https://uk.wikipedia.org/wiki/%D0%93%D1%80%D0%B0_%D1%83_%D1%81%D0%B2%D0%B8%D0%BD%D0%BA%D0%B8" TargetMode="External"/><Relationship Id="rId2" Type="http://schemas.openxmlformats.org/officeDocument/2006/relationships/hyperlink" Target="https://uk.wikipedia.org/wiki/%D0%9A%D0%BE%D0%B2%D1%96%D0%BD%D1%8C%D0%BA%D0%B8" TargetMode="Externa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uk.wikipedia.org/w/index.php?title=%D0%9F%D0%BE%D0%B4%D0%BE%D0%BB%D1%8F%D0%BD%D0%BA%D0%B0_(%D0%B3%D1%80%D0%B0)&amp;action=edit&amp;redlink=1" TargetMode="External"/><Relationship Id="rId5" Type="http://schemas.openxmlformats.org/officeDocument/2006/relationships/hyperlink" Target="https://uk.wikipedia.org/w/index.php?title=%D0%9F%D0%B5%D1%80%D0%B5%D0%BF%D1%96%D0%BB%D0%BA%D0%B0_(%D0%B3%D1%80%D0%B0)&amp;action=edit&amp;redlink=1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uk.wikipedia.org/wiki/%D0%9F%D1%96%D0%B6%D0%BC%D1%83%D1%80%D0%BA%D0%B8" TargetMode="External"/><Relationship Id="rId9" Type="http://schemas.openxmlformats.org/officeDocument/2006/relationships/hyperlink" Target="https://uk.wikipedia.org/wiki/%D0%93%D0%BE%D1%80%D0%BE%D0%B4%D0%BA%D0%B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135" y="1235034"/>
            <a:ext cx="11364685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kern="0" spc="-5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методичний подіум вихователів-методистів ЗДО ВМТГ</a:t>
            </a:r>
          </a:p>
          <a:p>
            <a:pPr algn="ctr">
              <a:defRPr/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соціально-громадянської компетентності дітей у відповідності до Концепції національно-патріотичного виховання в системі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uk-UA" sz="3200" b="1" kern="0" spc="-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800" b="1" spc="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4174"/>
            <a:ext cx="960366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i="1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консультант КУ«ЦПРПП </a:t>
            </a:r>
            <a:r>
              <a:rPr lang="uk-UA" sz="2000" b="1" i="1" spc="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ВМР» Лариса </a:t>
            </a:r>
            <a:r>
              <a:rPr lang="uk-UA" sz="2000" b="1" i="1" spc="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Бондарчук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4500" y="344384"/>
            <a:ext cx="410886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проведення: 14.06.2023 року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проведення: 14.00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86"/>
            <a:ext cx="4524500" cy="934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9" name="Picture 5" descr="https://cprvmr.edu.vn.ua/uploads/design/Photo/S_PERSONAL/07_S_BONDARCH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1500" y="4215740"/>
            <a:ext cx="1980074" cy="21591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4435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7" y="154380"/>
            <a:ext cx="965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сводная фізку. Новая папка\ЗДО №21 оздоровленняIMG_2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335" y="2422566"/>
            <a:ext cx="5257169" cy="3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" y="154380"/>
            <a:ext cx="11234057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весела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розвага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змога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кожного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«Я» і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заразом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учасником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72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95482"/>
            <a:ext cx="871296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31" y="2386940"/>
            <a:ext cx="114478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•	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Баштан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удають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рвуть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дідові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кавуни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той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ловить.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Веребей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стоять 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Вербова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дощечка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весняна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«Жук»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«Жучок».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Ворон — химерна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імітує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ворона на курчат,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квочка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Гилка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392" y="553556"/>
            <a:ext cx="676749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Автентичні українські народні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14" y="95482"/>
            <a:ext cx="3394070" cy="28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5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3586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83" y="476674"/>
            <a:ext cx="10135412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Горюдуб"/>
              </a:rPr>
              <a:t>Горюдуб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горидуб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горипень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Гуси (гра) (ще не написана)"/>
              </a:rPr>
              <a:t>Гуси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масова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ловить «гусей»,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тікають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поля до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дому.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Дзвін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дзвіночок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взялися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руки,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вирватися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Довга лоза (ще не написана)"/>
              </a:rPr>
              <a:t>Довга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Довга лоза (ще не написана)"/>
              </a:rPr>
              <a:t> лоза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перестрибнути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розмістились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за одним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зігнувшись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Квач (гра)"/>
              </a:rPr>
              <a:t>Квач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(латки,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лованки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втікача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наздогнавши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торкнутися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рукою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956B43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701" y="3505944"/>
            <a:ext cx="4195855" cy="29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4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9" y="38549"/>
            <a:ext cx="8752114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Ковіньки"/>
              </a:rPr>
              <a:t>Ковіньки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(свинка, булка)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хлоп'яча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принципом до 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Хокей"/>
              </a:rPr>
              <a:t>хокею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Піжмурки"/>
              </a:rPr>
              <a:t>Панас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зав'язаними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Перепілка (гра) (ще не написана)"/>
              </a:rPr>
              <a:t>Перепілка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Подолянка (гра) (ще не написана)"/>
              </a:rPr>
              <a:t>подолянка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забавки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імітує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водять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хоровод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Піжмурки"/>
              </a:rPr>
              <a:t>Піжмурки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(жмурки)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зав'язаними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відшукує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tooltip="Гра у свинки"/>
              </a:rPr>
              <a:t>Свинки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ключками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Скраклі"/>
              </a:rPr>
              <a:t>Скраклі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спортивна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принципом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Городки"/>
              </a:rPr>
              <a:t>городки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780" y="1295872"/>
            <a:ext cx="3897461" cy="251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8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268" y="142504"/>
            <a:ext cx="8502732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продумана методика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рухливих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забезпечать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виховний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оздоровчий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сприятимуть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залученню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витоків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зроблять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веселим та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119" y="3124304"/>
            <a:ext cx="5211762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12" y="3251047"/>
            <a:ext cx="4375156" cy="320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5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5" y="404665"/>
            <a:ext cx="8928991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r>
              <a:rPr lang="uk-UA" sz="2000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000" dirty="0" smtClean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	Українські рухливі ігри </a:t>
            </a:r>
          </a:p>
          <a:p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https://krainau.com/maty-ta-dytyna/ukrainski-rukhlyvi-ihry.html;</a:t>
            </a:r>
          </a:p>
          <a:p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рухливі та спортивно-патріотичні ігри 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http://smila-dnz1.edukit.ck.ua/patriotichne_vihovannya/narodni_ruhlivi_ta_sportivno-patriotichni_igri/;</a:t>
            </a:r>
          </a:p>
          <a:p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народні ігри 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https://osvita.ua/school/method/upbring/9167; </a:t>
            </a:r>
          </a:p>
          <a:p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реалізації Концепції національно-патріотичного виховання в системі освіти України до 2025 року,  наказ МОН від 06.06.2022 №527;</a:t>
            </a:r>
          </a:p>
          <a:p>
            <a:r>
              <a:rPr lang="uk-UA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Формування у дітей національної свідомості за допомогою рухливих ігор </a:t>
            </a:r>
            <a:r>
              <a:rPr lang="en-US" sz="20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http://dnz366.edu.kh.ua › Files › downloads</a:t>
            </a:r>
          </a:p>
          <a:p>
            <a:endParaRPr lang="en-US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prstClr val="black"/>
                </a:solidFill>
                <a:latin typeface="Trebuchet MS"/>
              </a:rPr>
              <a:t> </a:t>
            </a:r>
            <a:endParaRPr lang="ru-RU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9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521008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співпрацю, увагу та вашу підтримку!</a:t>
            </a:r>
            <a:br>
              <a:rPr lang="uk-UA" sz="6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3212976"/>
            <a:ext cx="6990476" cy="2914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9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4" y="296883"/>
            <a:ext cx="10224654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Рекомендаціях  МОН  №4/1798-23 від 31.05.2023 року «Про організацію діяльності закладів дошкільної освіти в літній період в умовах воєнного стану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наголошено про актуальність </a:t>
            </a:r>
            <a:endParaRPr lang="uk-UA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соціально-громадянської компетентності вихованців. </a:t>
            </a:r>
            <a:endParaRPr lang="uk-UA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Дошкільники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наразі є свідками подій, </a:t>
            </a:r>
            <a:endParaRPr lang="uk-UA" sz="3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відбуваються в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реакції дорослих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подій та </a:t>
            </a: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</a:p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трагічних ситуації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452" y="3051483"/>
            <a:ext cx="4485132" cy="296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2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98" y="130181"/>
            <a:ext cx="9533170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Концепції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 в системі освіти (2022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визначено напрями діяльності ЗДО, які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будуть актуальними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літній період – </a:t>
            </a:r>
            <a:endPara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активізація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волонтерської</a:t>
            </a: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роботи, виховання елементів </a:t>
            </a:r>
            <a:endPara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патріотизму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засобами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автентичних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75" y="380010"/>
            <a:ext cx="3305472" cy="14487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678" y="2324432"/>
            <a:ext cx="2902150" cy="18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171" y="4191989"/>
            <a:ext cx="3360717" cy="24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4" y="225632"/>
            <a:ext cx="8823366" cy="6001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виокремлені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громадянсько-патріотичне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духовно-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військово-патріотичне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екологічне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Рекомендовано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національно-патріотичного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хрестоматію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«Моя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палітру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об’єднаних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фольклорних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554" y="368135"/>
            <a:ext cx="3200895" cy="558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70" y="156038"/>
            <a:ext cx="11584977" cy="1791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5"/>
              </a:spcAft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«Дітям про Україну»,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націлений ознайомити дітей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історичними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фактами та культурними пам’ятками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09" y="2209078"/>
            <a:ext cx="7324704" cy="36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03" y="188641"/>
            <a:ext cx="11720945" cy="4755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75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Розучування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 програвання дітьми автентичних ігор під час прогулянок сприяє їх залученню до народної культури, розвиває словник, має пізнавальний оздоровчий ефект.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підтримки інтересу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варто доповнити такі ігри костюмами та атрибутами. 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Доцільно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організовувати дні </a:t>
            </a:r>
            <a:endParaRPr lang="uk-UA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народних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ігор із залученням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участі під час ранкової або </a:t>
            </a:r>
            <a:endParaRPr lang="uk-UA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вечірньої прогулянки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865" y="4126676"/>
            <a:ext cx="3087583" cy="25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571" y="2149435"/>
            <a:ext cx="3963246" cy="321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2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05" y="2282488"/>
            <a:ext cx="8740239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Автентичність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(дав.-гр. </a:t>
            </a:r>
            <a:r>
              <a:rPr lang="el-G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αὐθεντικός —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Автентичний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достеменний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підробний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першоджерелах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те,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притаманне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185" y="117393"/>
            <a:ext cx="431641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6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06" y="332657"/>
            <a:ext cx="10250982" cy="699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Козацькі забави вигадувались </a:t>
            </a:r>
            <a:endPara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задля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гарту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найрізноманітніших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якостей козака - фізичної сили, швидкості реакції,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нестандартного мислення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Використання автентичних </a:t>
            </a:r>
            <a:endParaRPr lang="uk-UA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рухливих 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просто забава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народу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384" y="201879"/>
            <a:ext cx="2642260" cy="23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27"/>
          <a:stretch/>
        </p:blipFill>
        <p:spPr bwMode="auto">
          <a:xfrm>
            <a:off x="7648430" y="3218213"/>
            <a:ext cx="4108141" cy="344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6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379" y="332657"/>
            <a:ext cx="1192282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грі розкривається перед дітьми світ, розкриваються творчі можливості особистості», - казав великий український педагог В. Сухомлинський. </a:t>
            </a:r>
            <a:endParaRPr lang="uk-UA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Автентичні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тобто справжні </a:t>
            </a:r>
            <a:endParaRPr lang="uk-UA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 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народні рухливі 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</a:p>
          <a:p>
            <a:pPr algn="r"/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належать до </a:t>
            </a:r>
            <a:endParaRPr lang="uk-UA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 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фізичної 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188" y="1424980"/>
            <a:ext cx="2576944" cy="17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25" y="2315688"/>
            <a:ext cx="4465122" cy="375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867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</TotalTime>
  <Words>441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14_Воздушный поток</vt:lpstr>
      <vt:lpstr>16_Воздушный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співпрацю, увагу та вашу підтримку!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47</cp:revision>
  <dcterms:created xsi:type="dcterms:W3CDTF">2022-09-01T13:34:59Z</dcterms:created>
  <dcterms:modified xsi:type="dcterms:W3CDTF">2023-06-14T09:59:14Z</dcterms:modified>
</cp:coreProperties>
</file>